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  <p:sldMasterId id="2147483750" r:id="rId2"/>
    <p:sldMasterId id="2147483787" r:id="rId3"/>
  </p:sldMasterIdLst>
  <p:notesMasterIdLst>
    <p:notesMasterId r:id="rId30"/>
  </p:notesMasterIdLst>
  <p:handoutMasterIdLst>
    <p:handoutMasterId r:id="rId31"/>
  </p:handoutMasterIdLst>
  <p:sldIdLst>
    <p:sldId id="264" r:id="rId4"/>
    <p:sldId id="286" r:id="rId5"/>
    <p:sldId id="555" r:id="rId6"/>
    <p:sldId id="556" r:id="rId7"/>
    <p:sldId id="284" r:id="rId8"/>
    <p:sldId id="549" r:id="rId9"/>
    <p:sldId id="550" r:id="rId10"/>
    <p:sldId id="531" r:id="rId11"/>
    <p:sldId id="551" r:id="rId12"/>
    <p:sldId id="533" r:id="rId13"/>
    <p:sldId id="535" r:id="rId14"/>
    <p:sldId id="552" r:id="rId15"/>
    <p:sldId id="518" r:id="rId16"/>
    <p:sldId id="364" r:id="rId17"/>
    <p:sldId id="536" r:id="rId18"/>
    <p:sldId id="537" r:id="rId19"/>
    <p:sldId id="541" r:id="rId20"/>
    <p:sldId id="542" r:id="rId21"/>
    <p:sldId id="553" r:id="rId22"/>
    <p:sldId id="543" r:id="rId23"/>
    <p:sldId id="554" r:id="rId24"/>
    <p:sldId id="544" r:id="rId25"/>
    <p:sldId id="545" r:id="rId26"/>
    <p:sldId id="547" r:id="rId27"/>
    <p:sldId id="548" r:id="rId28"/>
    <p:sldId id="557" r:id="rId29"/>
  </p:sldIdLst>
  <p:sldSz cx="9144000" cy="6858000" type="screen4x3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F4667E44-95E4-46F7-9EA9-1E386DFE3F5E}">
          <p14:sldIdLst>
            <p14:sldId id="264"/>
            <p14:sldId id="286"/>
            <p14:sldId id="555"/>
            <p14:sldId id="556"/>
            <p14:sldId id="284"/>
            <p14:sldId id="549"/>
            <p14:sldId id="550"/>
            <p14:sldId id="531"/>
            <p14:sldId id="551"/>
            <p14:sldId id="533"/>
            <p14:sldId id="535"/>
            <p14:sldId id="552"/>
            <p14:sldId id="518"/>
            <p14:sldId id="364"/>
            <p14:sldId id="536"/>
            <p14:sldId id="537"/>
            <p14:sldId id="541"/>
            <p14:sldId id="542"/>
            <p14:sldId id="553"/>
            <p14:sldId id="543"/>
            <p14:sldId id="554"/>
            <p14:sldId id="544"/>
            <p14:sldId id="545"/>
            <p14:sldId id="547"/>
            <p14:sldId id="548"/>
            <p14:sldId id="5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328C"/>
    <a:srgbClr val="282828"/>
    <a:srgbClr val="4F81BD"/>
    <a:srgbClr val="555555"/>
    <a:srgbClr val="F9F9F9"/>
    <a:srgbClr val="565656"/>
    <a:srgbClr val="F14E05"/>
    <a:srgbClr val="ED6D02"/>
    <a:srgbClr val="CFF5E8"/>
    <a:srgbClr val="1258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淺色樣式 2 - 輔色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9" autoAdjust="0"/>
    <p:restoredTop sz="86239" autoAdjust="0"/>
  </p:normalViewPr>
  <p:slideViewPr>
    <p:cSldViewPr snapToGrid="0">
      <p:cViewPr>
        <p:scale>
          <a:sx n="50" d="100"/>
          <a:sy n="50" d="100"/>
        </p:scale>
        <p:origin x="1776" y="360"/>
      </p:cViewPr>
      <p:guideLst>
        <p:guide orient="horz" pos="2137"/>
        <p:guide pos="28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-33012"/>
    </p:cViewPr>
  </p:sorterViewPr>
  <p:notesViewPr>
    <p:cSldViewPr snapToGrid="0">
      <p:cViewPr>
        <p:scale>
          <a:sx n="66" d="100"/>
          <a:sy n="66" d="100"/>
        </p:scale>
        <p:origin x="2640" y="-2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DD224-D939-4B44-875C-A4EC50285531}" type="datetimeFigureOut">
              <a:rPr lang="zh-TW" altLang="en-US" smtClean="0"/>
              <a:t>2021/5/18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C8193-3807-4794-BEF3-78E522581A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278070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7C9806-90C0-4409-BDE3-A766FC11F9DB}" type="datetimeFigureOut">
              <a:rPr lang="zh-TW" altLang="en-US" smtClean="0"/>
              <a:t>2021/5/18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68400" y="1243013"/>
            <a:ext cx="447040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56761C3-2E29-49A1-9070-4233E1A1973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744736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28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8929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2647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5469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4659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https://tw.appledaily.com/home/20081018/5I44SGSG6DZFLOZQTULRRXNZNY/?fbclid=IwAR2lnoTd_KFEo5M1-uXDsgY7H6DY76bacPfPxUkr5PIN11eewHvqCahv2Z4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9626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https://www.leju.com.tw/page_blog/view/64</a:t>
            </a:r>
          </a:p>
          <a:p>
            <a:r>
              <a:rPr lang="en-US" altLang="zh-TW" dirty="0" smtClean="0"/>
              <a:t>https://www.mygonews.com/news/detail?news_id=2663</a:t>
            </a:r>
          </a:p>
          <a:p>
            <a:r>
              <a:rPr lang="en-US" altLang="zh-TW" dirty="0" smtClean="0"/>
              <a:t>https://news.housefun.com.tw/news/article/1168886274.html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9985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47700" y="748507"/>
            <a:ext cx="7772400" cy="2197100"/>
          </a:xfrm>
        </p:spPr>
        <p:txBody>
          <a:bodyPr anchor="ctr"/>
          <a:lstStyle>
            <a:lvl1pPr algn="ctr">
              <a:lnSpc>
                <a:spcPct val="130000"/>
              </a:lnSpc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Click to edit Master title </a:t>
            </a:r>
            <a:r>
              <a:rPr lang="en-US" altLang="zh-TW" dirty="0" smtClean="0"/>
              <a:t>style</a:t>
            </a:r>
            <a:endParaRPr lang="en-US" altLang="zh-TW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333500" y="3930650"/>
            <a:ext cx="6400800" cy="2209800"/>
          </a:xfrm>
        </p:spPr>
        <p:txBody>
          <a:bodyPr anchor="b"/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 typeface="Wingdings" pitchFamily="2" charset="2"/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 smtClean="0"/>
              <a:t>Click </a:t>
            </a:r>
            <a:r>
              <a:rPr lang="en-US" altLang="zh-TW" dirty="0"/>
              <a:t>to edit Master subtitle style</a:t>
            </a:r>
          </a:p>
        </p:txBody>
      </p:sp>
      <p:sp>
        <p:nvSpPr>
          <p:cNvPr id="7176" name="Rectangle 8"/>
          <p:cNvSpPr>
            <a:spLocks noChangeArrowheads="1"/>
          </p:cNvSpPr>
          <p:nvPr userDrawn="1"/>
        </p:nvSpPr>
        <p:spPr bwMode="auto">
          <a:xfrm>
            <a:off x="0" y="3206750"/>
            <a:ext cx="3098800" cy="2016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sp>
        <p:nvSpPr>
          <p:cNvPr id="7177" name="Rectangle 9"/>
          <p:cNvSpPr>
            <a:spLocks noChangeArrowheads="1"/>
          </p:cNvSpPr>
          <p:nvPr userDrawn="1"/>
        </p:nvSpPr>
        <p:spPr bwMode="auto">
          <a:xfrm>
            <a:off x="3098800" y="3206750"/>
            <a:ext cx="2870200" cy="201613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sp>
        <p:nvSpPr>
          <p:cNvPr id="7178" name="Rectangle 10"/>
          <p:cNvSpPr>
            <a:spLocks noChangeArrowheads="1"/>
          </p:cNvSpPr>
          <p:nvPr userDrawn="1"/>
        </p:nvSpPr>
        <p:spPr bwMode="auto">
          <a:xfrm>
            <a:off x="5969000" y="3206750"/>
            <a:ext cx="3175000" cy="201613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46055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>
              <a:lnSpc>
                <a:spcPct val="110000"/>
              </a:lnSpc>
              <a:buClr>
                <a:schemeClr val="tx1">
                  <a:lumMod val="75000"/>
                  <a:lumOff val="25000"/>
                </a:schemeClr>
              </a:buClr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>
              <a:lnSpc>
                <a:spcPct val="110000"/>
              </a:lnSpc>
              <a:buClr>
                <a:schemeClr val="tx1">
                  <a:lumMod val="75000"/>
                  <a:lumOff val="25000"/>
                </a:schemeClr>
              </a:buClr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</p:txBody>
      </p:sp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457200" y="367638"/>
            <a:ext cx="8229600" cy="603913"/>
          </a:xfrm>
        </p:spPr>
        <p:txBody>
          <a:bodyPr/>
          <a:lstStyle>
            <a:lvl1pPr>
              <a:defRPr sz="2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8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3416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 bwMode="auto">
          <a:xfrm>
            <a:off x="457200" y="532263"/>
            <a:ext cx="8372901" cy="73697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6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650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 bwMode="auto">
          <a:xfrm>
            <a:off x="457200" y="532263"/>
            <a:ext cx="8372901" cy="73697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ctr"/>
          <a:lstStyle>
            <a:lvl1pPr algn="l">
              <a:defRPr sz="2000" b="1"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9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 dirty="0"/>
          </a:p>
        </p:txBody>
      </p:sp>
      <p:sp>
        <p:nvSpPr>
          <p:cNvPr id="10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7672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3342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334963"/>
            <a:ext cx="8229600" cy="636588"/>
          </a:xfrm>
        </p:spPr>
        <p:txBody>
          <a:bodyPr/>
          <a:lstStyle>
            <a:lvl1pPr>
              <a:defRPr sz="2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1pPr>
            <a:lvl2pPr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2pPr>
            <a:lvl3pPr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3pPr>
            <a:lvl4pP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4pPr>
            <a:lvl5pP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284676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40214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簡報模板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601860" y="1074739"/>
            <a:ext cx="7886700" cy="2852737"/>
          </a:xfrm>
        </p:spPr>
        <p:txBody>
          <a:bodyPr anchor="b">
            <a:normAutofit/>
          </a:bodyPr>
          <a:lstStyle>
            <a:lvl1pPr>
              <a:defRPr sz="32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23" name="文字版面配置區 2"/>
          <p:cNvSpPr>
            <a:spLocks noGrp="1"/>
          </p:cNvSpPr>
          <p:nvPr>
            <p:ph type="body" idx="1"/>
          </p:nvPr>
        </p:nvSpPr>
        <p:spPr>
          <a:xfrm>
            <a:off x="601860" y="3954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27" name="Line 8"/>
          <p:cNvSpPr>
            <a:spLocks noChangeShapeType="1"/>
          </p:cNvSpPr>
          <p:nvPr userDrawn="1"/>
        </p:nvSpPr>
        <p:spPr bwMode="auto">
          <a:xfrm flipV="1">
            <a:off x="294082" y="3949106"/>
            <a:ext cx="8458200" cy="19046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rgbClr val="000000"/>
              </a:solidFill>
            </a:endParaRPr>
          </a:p>
        </p:txBody>
      </p:sp>
      <p:grpSp>
        <p:nvGrpSpPr>
          <p:cNvPr id="40" name="群組 39"/>
          <p:cNvGrpSpPr/>
          <p:nvPr userDrawn="1"/>
        </p:nvGrpSpPr>
        <p:grpSpPr>
          <a:xfrm>
            <a:off x="0" y="6239369"/>
            <a:ext cx="9144000" cy="216000"/>
            <a:chOff x="228600" y="2889250"/>
            <a:chExt cx="8610600" cy="201613"/>
          </a:xfrm>
        </p:grpSpPr>
        <p:sp>
          <p:nvSpPr>
            <p:cNvPr id="42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Rectangle 9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Rectangle 10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4C2C1A"/>
                </a:buClr>
                <a:buSzPct val="75000"/>
                <a:buFont typeface="Wingdings" pitchFamily="2" charset="2"/>
                <a:buChar char="p"/>
              </a:pPr>
              <a:endParaRPr lang="zh-TW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1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21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34962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87450"/>
            <a:ext cx="8229600" cy="521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ectangle 7"/>
          <p:cNvSpPr>
            <a:spLocks noChangeArrowheads="1"/>
          </p:cNvSpPr>
          <p:nvPr userDrawn="1"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5" name="Rectangle 9"/>
          <p:cNvSpPr>
            <a:spLocks noChangeArrowheads="1"/>
          </p:cNvSpPr>
          <p:nvPr userDrawn="1"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6" name="Rectangle 10"/>
          <p:cNvSpPr>
            <a:spLocks noChangeArrowheads="1"/>
          </p:cNvSpPr>
          <p:nvPr userDrawn="1"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8738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688" r:id="rId2"/>
    <p:sldLayoutId id="2147483745" r:id="rId3"/>
    <p:sldLayoutId id="2147483746" r:id="rId4"/>
    <p:sldLayoutId id="2147483790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600" b="1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2pPr>
      <a:lvl3pPr marL="1143000" indent="-2286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3pPr>
      <a:lvl4pPr marL="1600200" indent="-228600" algn="l" rtl="0" fontAlgn="base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89119"/>
            <a:ext cx="8229600" cy="5338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z="1800" dirty="0"/>
              <a:t> </a:t>
            </a:r>
            <a:r>
              <a:rPr lang="en-US" altLang="zh-TW" dirty="0"/>
              <a:t>Click to edit Master text styles</a:t>
            </a:r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</a:p>
        </p:txBody>
      </p:sp>
      <p:sp>
        <p:nvSpPr>
          <p:cNvPr id="6151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6666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rgbClr val="666600"/>
            </a:solidFill>
            <a:round/>
            <a:headEnd/>
            <a:tailEnd/>
          </a:ln>
          <a:effectLst/>
        </p:spPr>
        <p:txBody>
          <a:bodyPr/>
          <a:lstStyle/>
          <a:p>
            <a:pPr eaLnBrk="0" hangingPunct="0">
              <a:spcBef>
                <a:spcPct val="0"/>
              </a:spcBef>
              <a:defRPr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3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CCCC6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9999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0"/>
              </a:spcBef>
              <a:defRPr/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3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985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89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4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  <a:cs typeface="+mn-cs"/>
        </a:defRPr>
      </a:lvl1pPr>
      <a:lvl2pPr marL="742950" indent="-285750" algn="l" rtl="0" eaLnBrk="0" fontAlgn="base" hangingPunct="0"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18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2pPr>
      <a:lvl3pPr marL="1143000" indent="-228600" algn="l" rtl="0" eaLnBrk="0" fontAlgn="base" hangingPunct="0"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18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4pPr>
      <a:lvl5pPr marL="2057400" indent="-228600" algn="l" rtl="0" eaLnBrk="0" fontAlgn="base" hangingPunct="0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600" baseline="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微軟正黑體" panose="020B0604030504040204" pitchFamily="34" charset="-120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34962"/>
            <a:ext cx="8229600" cy="63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87450"/>
            <a:ext cx="8229600" cy="521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</p:txBody>
      </p:sp>
      <p:sp>
        <p:nvSpPr>
          <p:cNvPr id="6151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9906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</a:pPr>
            <a:endParaRPr lang="zh-TW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53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TW" altLang="en-US" sz="240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12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8534400" y="6597649"/>
            <a:ext cx="609600" cy="2603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fld id="{31CFB70C-68FF-486D-858C-B44EB479372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5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600" b="1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4C2C1A"/>
        </a:buClr>
        <a:buSzPct val="7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rgbClr val="CC6600"/>
        </a:buClr>
        <a:buSzPct val="75000"/>
        <a:buFont typeface="Wingdings" pitchFamily="2" charset="2"/>
        <a:buChar char="n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2pPr>
      <a:lvl3pPr marL="1143000" indent="-228600" algn="l" rtl="0" fontAlgn="base">
        <a:lnSpc>
          <a:spcPct val="130000"/>
        </a:lnSpc>
        <a:spcBef>
          <a:spcPct val="3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p"/>
        <a:defRPr sz="2000" b="1">
          <a:solidFill>
            <a:schemeClr val="tx1">
              <a:lumMod val="75000"/>
              <a:lumOff val="25000"/>
            </a:schemeClr>
          </a:solidFill>
          <a:latin typeface="+mn-lt"/>
        </a:defRPr>
      </a:lvl3pPr>
      <a:lvl4pPr marL="1600200" indent="-228600" algn="l" rtl="0" fontAlgn="base"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800" b="1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lr>
          <a:srgbClr val="FF9900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7.w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新店區不動產價格分</a:t>
            </a:r>
            <a:r>
              <a:rPr lang="zh-TW" altLang="en-US" dirty="0"/>
              <a:t>析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09896"/>
            <a:ext cx="6400800" cy="2209800"/>
          </a:xfrm>
        </p:spPr>
        <p:txBody>
          <a:bodyPr anchor="ctr"/>
          <a:lstStyle/>
          <a:p>
            <a:r>
              <a:rPr lang="zh-TW" altLang="en-US" dirty="0" smtClean="0"/>
              <a:t>報告人：施佳綸</a:t>
            </a:r>
            <a:endParaRPr lang="en-US" altLang="zh-TW" dirty="0" smtClean="0"/>
          </a:p>
          <a:p>
            <a:r>
              <a:rPr lang="en-US" altLang="zh-TW" dirty="0" smtClean="0"/>
              <a:t>2021/05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200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>
            <a:grpSpLocks noChangeAspect="1"/>
          </p:cNvGrpSpPr>
          <p:nvPr/>
        </p:nvGrpSpPr>
        <p:grpSpPr>
          <a:xfrm>
            <a:off x="2000857" y="1699491"/>
            <a:ext cx="5332694" cy="5158509"/>
            <a:chOff x="2010093" y="1322872"/>
            <a:chExt cx="5452888" cy="5274777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10093" y="1322872"/>
              <a:ext cx="5452888" cy="5274777"/>
            </a:xfrm>
            <a:prstGeom prst="rect">
              <a:avLst/>
            </a:prstGeom>
          </p:spPr>
        </p:pic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52463" y="6289636"/>
              <a:ext cx="2710518" cy="308013"/>
            </a:xfrm>
            <a:prstGeom prst="rect">
              <a:avLst/>
            </a:prstGeom>
          </p:spPr>
        </p:pic>
      </p:grpSp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6248401" y="2332760"/>
            <a:ext cx="1066800" cy="502805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/>
              <a:t>文山區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10</a:t>
            </a:fld>
            <a:endParaRPr lang="zh-TW" altLang="en-US"/>
          </a:p>
        </p:txBody>
      </p:sp>
      <p:sp>
        <p:nvSpPr>
          <p:cNvPr id="8" name="內容版面配置區 1"/>
          <p:cNvSpPr txBox="1">
            <a:spLocks/>
          </p:cNvSpPr>
          <p:nvPr/>
        </p:nvSpPr>
        <p:spPr bwMode="auto">
          <a:xfrm>
            <a:off x="2529047" y="2420506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中</a:t>
            </a:r>
            <a:r>
              <a:rPr lang="zh-TW" altLang="en-US" kern="0" dirty="0"/>
              <a:t>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2" name="內容版面配置區 1"/>
          <p:cNvSpPr txBox="1">
            <a:spLocks/>
          </p:cNvSpPr>
          <p:nvPr/>
        </p:nvSpPr>
        <p:spPr bwMode="auto">
          <a:xfrm>
            <a:off x="3864499" y="1917701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/>
              <a:t>永和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3" name="內容版面配置區 1"/>
          <p:cNvSpPr txBox="1">
            <a:spLocks/>
          </p:cNvSpPr>
          <p:nvPr/>
        </p:nvSpPr>
        <p:spPr bwMode="auto">
          <a:xfrm>
            <a:off x="5375564" y="5323230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新店區</a:t>
            </a:r>
            <a:endParaRPr lang="zh-TW" altLang="en-US" kern="0" dirty="0"/>
          </a:p>
        </p:txBody>
      </p:sp>
      <p:sp>
        <p:nvSpPr>
          <p:cNvPr id="16" name="內容版面配置區 1"/>
          <p:cNvSpPr txBox="1">
            <a:spLocks/>
          </p:cNvSpPr>
          <p:nvPr/>
        </p:nvSpPr>
        <p:spPr bwMode="auto">
          <a:xfrm>
            <a:off x="457199" y="1187450"/>
            <a:ext cx="3897747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TW" altLang="en-US" kern="0" dirty="0" smtClean="0"/>
              <a:t>每坪價格 </a:t>
            </a:r>
            <a:r>
              <a:rPr lang="en-US" altLang="zh-TW" kern="0" dirty="0" smtClean="0"/>
              <a:t>- </a:t>
            </a:r>
            <a:r>
              <a:rPr lang="zh-TW" altLang="en-US" kern="0" dirty="0" smtClean="0"/>
              <a:t>經緯度 分布圖</a:t>
            </a:r>
            <a:endParaRPr lang="en-US" kern="0" dirty="0"/>
          </a:p>
        </p:txBody>
      </p:sp>
      <p:grpSp>
        <p:nvGrpSpPr>
          <p:cNvPr id="22" name="群組 21"/>
          <p:cNvGrpSpPr/>
          <p:nvPr/>
        </p:nvGrpSpPr>
        <p:grpSpPr>
          <a:xfrm>
            <a:off x="6008165" y="3145848"/>
            <a:ext cx="2831035" cy="1647825"/>
            <a:chOff x="6008165" y="3145848"/>
            <a:chExt cx="2831035" cy="1647825"/>
          </a:xfrm>
        </p:grpSpPr>
        <p:sp>
          <p:nvSpPr>
            <p:cNvPr id="17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671904" cy="164782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大多數交易座落新店市區，同時價格較高者亦出現在交通較發達的地區</a:t>
              </a:r>
              <a:endParaRPr lang="en-US" sz="1600" kern="0" dirty="0"/>
            </a:p>
          </p:txBody>
        </p:sp>
        <p:cxnSp>
          <p:nvCxnSpPr>
            <p:cNvPr id="18" name="直線單箭頭接點 17"/>
            <p:cNvCxnSpPr/>
            <p:nvPr/>
          </p:nvCxnSpPr>
          <p:spPr bwMode="auto">
            <a:xfrm flipH="1">
              <a:off x="6008165" y="3740727"/>
              <a:ext cx="1159131" cy="387928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3" name="群組 22"/>
          <p:cNvGrpSpPr/>
          <p:nvPr/>
        </p:nvGrpSpPr>
        <p:grpSpPr>
          <a:xfrm>
            <a:off x="487630" y="2450667"/>
            <a:ext cx="3910269" cy="1405370"/>
            <a:chOff x="7167296" y="3071957"/>
            <a:chExt cx="3910269" cy="1405370"/>
          </a:xfrm>
        </p:grpSpPr>
        <p:sp>
          <p:nvSpPr>
            <p:cNvPr id="24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716098" cy="133147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雖然官方網站敘述的地區為新店區，然而有</a:t>
              </a:r>
              <a:r>
                <a:rPr lang="en-US" altLang="zh-TW" sz="1600" kern="0" dirty="0" smtClean="0">
                  <a:solidFill>
                    <a:srgbClr val="FF0000"/>
                  </a:solidFill>
                </a:rPr>
                <a:t>3</a:t>
              </a:r>
              <a:r>
                <a:rPr lang="zh-TW" altLang="en-US" sz="1600" kern="0" dirty="0" smtClean="0">
                  <a:solidFill>
                    <a:srgbClr val="FF0000"/>
                  </a:solidFill>
                </a:rPr>
                <a:t>筆</a:t>
              </a:r>
              <a:r>
                <a:rPr lang="zh-TW" altLang="en-US" sz="1600" kern="0" dirty="0" smtClean="0"/>
                <a:t>資料位在</a:t>
              </a:r>
              <a:r>
                <a:rPr lang="zh-TW" altLang="en-US" sz="1600" kern="0" dirty="0" smtClean="0">
                  <a:solidFill>
                    <a:srgbClr val="FF0000"/>
                  </a:solidFill>
                </a:rPr>
                <a:t>永和區</a:t>
              </a:r>
              <a:endParaRPr lang="en-US" sz="1600" kern="0" dirty="0">
                <a:solidFill>
                  <a:srgbClr val="FF0000"/>
                </a:solidFill>
              </a:endParaRPr>
            </a:p>
          </p:txBody>
        </p:sp>
        <p:cxnSp>
          <p:nvCxnSpPr>
            <p:cNvPr id="25" name="直線單箭頭接點 24"/>
            <p:cNvCxnSpPr/>
            <p:nvPr/>
          </p:nvCxnSpPr>
          <p:spPr bwMode="auto">
            <a:xfrm flipV="1">
              <a:off x="8869296" y="3071957"/>
              <a:ext cx="2208269" cy="662996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8" name="群組 27"/>
          <p:cNvGrpSpPr/>
          <p:nvPr/>
        </p:nvGrpSpPr>
        <p:grpSpPr>
          <a:xfrm>
            <a:off x="694259" y="4243153"/>
            <a:ext cx="3452868" cy="1917502"/>
            <a:chOff x="7167296" y="3145848"/>
            <a:chExt cx="3452868" cy="1917502"/>
          </a:xfrm>
        </p:grpSpPr>
        <p:sp>
          <p:nvSpPr>
            <p:cNvPr id="29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716098" cy="191750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相較於新店市區，安坑地區每坪價格較低，並以安康路為軸線，連接中和區，呈帶狀分布</a:t>
              </a:r>
              <a:endParaRPr lang="en-US" sz="1600" kern="0" dirty="0"/>
            </a:p>
          </p:txBody>
        </p:sp>
        <p:cxnSp>
          <p:nvCxnSpPr>
            <p:cNvPr id="30" name="直線單箭頭接點 29"/>
            <p:cNvCxnSpPr/>
            <p:nvPr/>
          </p:nvCxnSpPr>
          <p:spPr bwMode="auto">
            <a:xfrm>
              <a:off x="8879109" y="3521667"/>
              <a:ext cx="1741055" cy="172726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26693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11</a:t>
            </a:fld>
            <a:endParaRPr lang="zh-TW" altLang="en-US"/>
          </a:p>
        </p:txBody>
      </p:sp>
      <p:grpSp>
        <p:nvGrpSpPr>
          <p:cNvPr id="10" name="群組 9"/>
          <p:cNvGrpSpPr>
            <a:grpSpLocks noChangeAspect="1"/>
          </p:cNvGrpSpPr>
          <p:nvPr/>
        </p:nvGrpSpPr>
        <p:grpSpPr>
          <a:xfrm>
            <a:off x="1939289" y="1709051"/>
            <a:ext cx="5491819" cy="5018773"/>
            <a:chOff x="1874896" y="1592502"/>
            <a:chExt cx="4988618" cy="4558916"/>
          </a:xfrm>
        </p:grpSpPr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74896" y="1592502"/>
              <a:ext cx="4976033" cy="4558916"/>
            </a:xfrm>
            <a:prstGeom prst="rect">
              <a:avLst/>
            </a:prstGeom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62912" y="5901666"/>
              <a:ext cx="2500602" cy="249629"/>
            </a:xfrm>
            <a:prstGeom prst="rect">
              <a:avLst/>
            </a:prstGeom>
          </p:spPr>
        </p:pic>
      </p:grpSp>
      <p:sp>
        <p:nvSpPr>
          <p:cNvPr id="11" name="內容版面配置區 1"/>
          <p:cNvSpPr txBox="1">
            <a:spLocks noGrp="1"/>
          </p:cNvSpPr>
          <p:nvPr>
            <p:ph idx="1"/>
          </p:nvPr>
        </p:nvSpPr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TW" altLang="en-US" dirty="0"/>
              <a:t>與捷運站</a:t>
            </a:r>
            <a:r>
              <a:rPr lang="zh-TW" altLang="en-US" dirty="0" smtClean="0"/>
              <a:t>距離 </a:t>
            </a:r>
            <a:r>
              <a:rPr lang="en-US" altLang="zh-TW" kern="0" dirty="0" smtClean="0"/>
              <a:t>- </a:t>
            </a:r>
            <a:r>
              <a:rPr lang="zh-TW" altLang="en-US" kern="0" dirty="0" smtClean="0"/>
              <a:t>經緯度 分布圖</a:t>
            </a:r>
            <a:endParaRPr lang="en-US" kern="0" dirty="0"/>
          </a:p>
        </p:txBody>
      </p:sp>
      <p:grpSp>
        <p:nvGrpSpPr>
          <p:cNvPr id="12" name="群組 11"/>
          <p:cNvGrpSpPr/>
          <p:nvPr/>
        </p:nvGrpSpPr>
        <p:grpSpPr>
          <a:xfrm>
            <a:off x="661731" y="2553698"/>
            <a:ext cx="3910269" cy="3473615"/>
            <a:chOff x="7167296" y="3071957"/>
            <a:chExt cx="3910269" cy="3473615"/>
          </a:xfrm>
        </p:grpSpPr>
        <p:sp>
          <p:nvSpPr>
            <p:cNvPr id="13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716098" cy="3399724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從永和區的資料可以發現，雖然</a:t>
              </a:r>
              <a:r>
                <a:rPr lang="en-US" altLang="zh-TW" sz="1600" kern="0" dirty="0" smtClean="0"/>
                <a:t>”D2MRT”</a:t>
              </a:r>
              <a:r>
                <a:rPr lang="zh-TW" altLang="en-US" sz="1600" kern="0" dirty="0" smtClean="0"/>
                <a:t>意旨距離最近捷運站的距離，然而</a:t>
              </a:r>
              <a:r>
                <a:rPr lang="zh-TW" altLang="en-US" sz="1600" kern="0" dirty="0" smtClean="0">
                  <a:solidFill>
                    <a:srgbClr val="FF0000"/>
                  </a:solidFill>
                </a:rPr>
                <a:t>此份資料僅考慮距離「綠線」的距離</a:t>
              </a:r>
              <a:r>
                <a:rPr lang="zh-TW" altLang="en-US" sz="1600" kern="0" dirty="0" smtClean="0"/>
                <a:t>，而未考量其他捷運站，故此變數會自行重新修正</a:t>
              </a:r>
              <a:endParaRPr lang="en-US" altLang="zh-TW" sz="1600" kern="0" dirty="0" smtClean="0"/>
            </a:p>
            <a:p>
              <a:pPr marL="0" indent="0">
                <a:buNone/>
              </a:pPr>
              <a:endParaRPr lang="en-US" altLang="zh-TW" sz="1600" kern="0" dirty="0" smtClean="0"/>
            </a:p>
          </p:txBody>
        </p:sp>
        <p:cxnSp>
          <p:nvCxnSpPr>
            <p:cNvPr id="14" name="直線單箭頭接點 13"/>
            <p:cNvCxnSpPr/>
            <p:nvPr/>
          </p:nvCxnSpPr>
          <p:spPr bwMode="auto">
            <a:xfrm flipV="1">
              <a:off x="8869296" y="3071957"/>
              <a:ext cx="2208269" cy="662996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15" name="群組 14"/>
          <p:cNvGrpSpPr/>
          <p:nvPr/>
        </p:nvGrpSpPr>
        <p:grpSpPr>
          <a:xfrm>
            <a:off x="4365938" y="1493153"/>
            <a:ext cx="4533405" cy="1958386"/>
            <a:chOff x="4305795" y="3145849"/>
            <a:chExt cx="4533405" cy="1958386"/>
          </a:xfrm>
        </p:grpSpPr>
        <p:sp>
          <p:nvSpPr>
            <p:cNvPr id="16" name="內容版面配置區 1"/>
            <p:cNvSpPr txBox="1">
              <a:spLocks/>
            </p:cNvSpPr>
            <p:nvPr/>
          </p:nvSpPr>
          <p:spPr bwMode="auto">
            <a:xfrm>
              <a:off x="7167296" y="3145849"/>
              <a:ext cx="1671904" cy="1958386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 smtClean="0"/>
                <a:t>中和線於</a:t>
              </a:r>
              <a:r>
                <a:rPr lang="en-US" altLang="zh-TW" sz="1600" kern="0" dirty="0"/>
                <a:t>1975</a:t>
              </a:r>
              <a:r>
                <a:rPr lang="zh-TW" altLang="en-US" sz="1600" kern="0" dirty="0"/>
                <a:t>年開始</a:t>
              </a:r>
              <a:r>
                <a:rPr lang="zh-TW" altLang="en-US" sz="1600" kern="0" dirty="0" smtClean="0"/>
                <a:t>規劃，</a:t>
              </a:r>
              <a:r>
                <a:rPr lang="en-US" altLang="zh-TW" sz="1600" kern="0" dirty="0"/>
                <a:t>1998</a:t>
              </a:r>
              <a:r>
                <a:rPr lang="zh-TW" altLang="en-US" sz="1600" kern="0" dirty="0"/>
                <a:t>年</a:t>
              </a:r>
              <a:r>
                <a:rPr lang="zh-TW" altLang="en-US" sz="1600" kern="0" dirty="0" smtClean="0"/>
                <a:t>通車，</a:t>
              </a:r>
              <a:r>
                <a:rPr lang="en-US" altLang="zh-TW" sz="1600" kern="0" dirty="0"/>
                <a:t>2012</a:t>
              </a:r>
              <a:r>
                <a:rPr lang="zh-TW" altLang="en-US" sz="1600" kern="0" dirty="0"/>
                <a:t>年</a:t>
              </a:r>
              <a:r>
                <a:rPr lang="en-US" altLang="zh-TW" sz="1600" kern="0" dirty="0"/>
                <a:t>9</a:t>
              </a:r>
              <a:r>
                <a:rPr lang="zh-TW" altLang="en-US" sz="1600" kern="0" dirty="0" smtClean="0"/>
                <a:t>月蘆洲</a:t>
              </a:r>
              <a:r>
                <a:rPr lang="zh-TW" altLang="en-US" sz="1600" kern="0" dirty="0"/>
                <a:t>線、新莊線與中和線銜接直通營運至今</a:t>
              </a:r>
              <a:endParaRPr lang="en-US" sz="1600" kern="0" dirty="0"/>
            </a:p>
          </p:txBody>
        </p:sp>
        <p:cxnSp>
          <p:nvCxnSpPr>
            <p:cNvPr id="17" name="直線單箭頭接點 16"/>
            <p:cNvCxnSpPr/>
            <p:nvPr/>
          </p:nvCxnSpPr>
          <p:spPr bwMode="auto">
            <a:xfrm flipH="1">
              <a:off x="4305795" y="3740727"/>
              <a:ext cx="2861502" cy="319467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18" name="群組 17"/>
          <p:cNvGrpSpPr/>
          <p:nvPr/>
        </p:nvGrpSpPr>
        <p:grpSpPr>
          <a:xfrm>
            <a:off x="5628068" y="4209224"/>
            <a:ext cx="3271275" cy="2497279"/>
            <a:chOff x="5567925" y="3145848"/>
            <a:chExt cx="3271275" cy="2497279"/>
          </a:xfrm>
        </p:grpSpPr>
        <p:sp>
          <p:nvSpPr>
            <p:cNvPr id="19" name="內容版面配置區 1"/>
            <p:cNvSpPr txBox="1">
              <a:spLocks/>
            </p:cNvSpPr>
            <p:nvPr/>
          </p:nvSpPr>
          <p:spPr bwMode="auto">
            <a:xfrm>
              <a:off x="7167296" y="3145848"/>
              <a:ext cx="1671904" cy="249727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zh-TW" altLang="en-US" sz="1600" kern="0" dirty="0"/>
                <a:t>新店</a:t>
              </a:r>
              <a:r>
                <a:rPr lang="zh-TW" altLang="en-US" sz="1600" kern="0" dirty="0" smtClean="0"/>
                <a:t>線於</a:t>
              </a:r>
              <a:r>
                <a:rPr lang="en-US" altLang="zh-TW" sz="1600" kern="0" dirty="0" smtClean="0"/>
                <a:t>1991</a:t>
              </a:r>
              <a:r>
                <a:rPr lang="zh-TW" altLang="en-US" sz="1600" kern="0" dirty="0" smtClean="0"/>
                <a:t>年開工，</a:t>
              </a:r>
              <a:r>
                <a:rPr lang="en-US" altLang="zh-TW" sz="1600" kern="0" dirty="0" smtClean="0"/>
                <a:t>1999</a:t>
              </a:r>
              <a:r>
                <a:rPr lang="zh-TW" altLang="en-US" sz="1600" kern="0" dirty="0"/>
                <a:t>年「淡水－新店」</a:t>
              </a:r>
              <a:r>
                <a:rPr lang="zh-TW" altLang="en-US" sz="1600" kern="0" dirty="0" smtClean="0"/>
                <a:t>段通車，</a:t>
              </a:r>
              <a:r>
                <a:rPr lang="en-US" altLang="zh-TW" sz="1600" kern="0" dirty="0"/>
                <a:t>2004</a:t>
              </a:r>
              <a:r>
                <a:rPr lang="zh-TW" altLang="en-US" sz="1600" kern="0" dirty="0" smtClean="0"/>
                <a:t>年小碧潭支線</a:t>
              </a:r>
              <a:r>
                <a:rPr lang="zh-TW" altLang="en-US" sz="1600" kern="0" dirty="0"/>
                <a:t>正式</a:t>
              </a:r>
              <a:r>
                <a:rPr lang="zh-TW" altLang="en-US" sz="1600" kern="0" dirty="0" smtClean="0"/>
                <a:t>通車，</a:t>
              </a:r>
              <a:r>
                <a:rPr lang="en-US" altLang="zh-TW" sz="1600" kern="0" dirty="0"/>
                <a:t>2014</a:t>
              </a:r>
              <a:r>
                <a:rPr lang="zh-TW" altLang="en-US" sz="1600" kern="0" dirty="0" smtClean="0"/>
                <a:t>年</a:t>
              </a:r>
              <a:r>
                <a:rPr lang="zh-TW" altLang="en-US" sz="1600" kern="0" dirty="0"/>
                <a:t>改為「松山－新店</a:t>
              </a:r>
              <a:r>
                <a:rPr lang="zh-TW" altLang="en-US" sz="1600" kern="0" dirty="0" smtClean="0"/>
                <a:t>」</a:t>
              </a:r>
              <a:endParaRPr lang="en-US" sz="1600" kern="0" dirty="0"/>
            </a:p>
          </p:txBody>
        </p:sp>
        <p:cxnSp>
          <p:nvCxnSpPr>
            <p:cNvPr id="20" name="直線單箭頭接點 19"/>
            <p:cNvCxnSpPr/>
            <p:nvPr/>
          </p:nvCxnSpPr>
          <p:spPr bwMode="auto">
            <a:xfrm flipH="1" flipV="1">
              <a:off x="5567925" y="3598776"/>
              <a:ext cx="1599372" cy="141951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23" name="內容版面配置區 1"/>
          <p:cNvSpPr txBox="1">
            <a:spLocks/>
          </p:cNvSpPr>
          <p:nvPr/>
        </p:nvSpPr>
        <p:spPr bwMode="auto">
          <a:xfrm>
            <a:off x="6248401" y="2332760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文山區</a:t>
            </a:r>
            <a:endParaRPr lang="zh-TW" altLang="en-US" kern="0" dirty="0"/>
          </a:p>
        </p:txBody>
      </p:sp>
      <p:sp>
        <p:nvSpPr>
          <p:cNvPr id="24" name="內容版面配置區 1"/>
          <p:cNvSpPr txBox="1">
            <a:spLocks/>
          </p:cNvSpPr>
          <p:nvPr/>
        </p:nvSpPr>
        <p:spPr bwMode="auto">
          <a:xfrm>
            <a:off x="2529047" y="2420506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中</a:t>
            </a:r>
            <a:r>
              <a:rPr lang="zh-TW" altLang="en-US" kern="0" dirty="0"/>
              <a:t>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25" name="內容版面配置區 1"/>
          <p:cNvSpPr txBox="1">
            <a:spLocks/>
          </p:cNvSpPr>
          <p:nvPr/>
        </p:nvSpPr>
        <p:spPr bwMode="auto">
          <a:xfrm>
            <a:off x="3864499" y="1917701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/>
              <a:t>永和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26" name="內容版面配置區 1"/>
          <p:cNvSpPr txBox="1">
            <a:spLocks/>
          </p:cNvSpPr>
          <p:nvPr/>
        </p:nvSpPr>
        <p:spPr bwMode="auto">
          <a:xfrm>
            <a:off x="5375564" y="5323230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新店區</a:t>
            </a:r>
            <a:endParaRPr lang="zh-TW" altLang="en-US" kern="0" dirty="0"/>
          </a:p>
        </p:txBody>
      </p:sp>
    </p:spTree>
    <p:extLst>
      <p:ext uri="{BB962C8B-B14F-4D97-AF65-F5344CB8AC3E}">
        <p14:creationId xmlns:p14="http://schemas.microsoft.com/office/powerpoint/2010/main" val="240740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400" dirty="0" smtClean="0"/>
              <a:t>數據筆數共</a:t>
            </a:r>
            <a:r>
              <a:rPr lang="en-US" altLang="zh-TW" sz="2400" dirty="0" smtClean="0"/>
              <a:t>414</a:t>
            </a:r>
            <a:r>
              <a:rPr lang="zh-TW" altLang="en-US" sz="2400" dirty="0" smtClean="0"/>
              <a:t>筆，然而其中一筆資料具有相對明顯的</a:t>
            </a:r>
            <a:r>
              <a:rPr lang="en-US" altLang="zh-TW" sz="2400" dirty="0" smtClean="0"/>
              <a:t>outlier</a:t>
            </a:r>
            <a:r>
              <a:rPr lang="zh-TW" altLang="en-US" sz="2400" dirty="0" smtClean="0"/>
              <a:t>特徵，故在之後的分析中會將其排除</a:t>
            </a:r>
            <a:endParaRPr lang="en-US" altLang="zh-TW" sz="2400" dirty="0" smtClean="0"/>
          </a:p>
          <a:p>
            <a:r>
              <a:rPr lang="zh-TW" altLang="en-US" sz="2400" dirty="0"/>
              <a:t>每坪價格</a:t>
            </a:r>
            <a:r>
              <a:rPr lang="en-US" altLang="zh-TW" sz="2400" dirty="0"/>
              <a:t>(Y</a:t>
            </a:r>
            <a:r>
              <a:rPr lang="en-US" altLang="zh-TW" sz="2400" dirty="0" smtClean="0"/>
              <a:t>)</a:t>
            </a:r>
            <a:r>
              <a:rPr lang="zh-TW" altLang="en-US" sz="2400" dirty="0"/>
              <a:t>與</a:t>
            </a:r>
            <a:r>
              <a:rPr lang="zh-TW" altLang="en-US" sz="2400" dirty="0" smtClean="0"/>
              <a:t>屋齡、</a:t>
            </a:r>
            <a:r>
              <a:rPr lang="zh-TW" altLang="en-US" sz="2400" dirty="0"/>
              <a:t>與捷運站</a:t>
            </a:r>
            <a:r>
              <a:rPr lang="zh-TW" altLang="en-US" sz="2400" dirty="0" smtClean="0"/>
              <a:t>距離、</a:t>
            </a:r>
            <a:r>
              <a:rPr lang="zh-TW" altLang="en-US" sz="2400" dirty="0"/>
              <a:t>便利商店</a:t>
            </a:r>
            <a:r>
              <a:rPr lang="zh-TW" altLang="en-US" sz="2400" dirty="0" smtClean="0"/>
              <a:t>數可能具有關係，與交易月份相關性較小</a:t>
            </a:r>
            <a:endParaRPr lang="en-US" altLang="zh-TW" sz="2400" dirty="0" smtClean="0"/>
          </a:p>
          <a:p>
            <a:r>
              <a:rPr lang="zh-TW" altLang="en-US" sz="2400" dirty="0" smtClean="0"/>
              <a:t>原始資料提供的</a:t>
            </a:r>
            <a:r>
              <a:rPr lang="zh-TW" altLang="en-US" sz="2400" dirty="0"/>
              <a:t>與捷運站</a:t>
            </a:r>
            <a:r>
              <a:rPr lang="zh-TW" altLang="en-US" sz="2400" dirty="0" smtClean="0"/>
              <a:t>距離有部分資料有誤，故透過經緯度與捷運站位置重新估算</a:t>
            </a:r>
            <a:endParaRPr lang="en-US" altLang="zh-TW" sz="2400" dirty="0" smtClean="0"/>
          </a:p>
          <a:p>
            <a:r>
              <a:rPr lang="zh-TW" altLang="en-US" sz="2400" dirty="0" smtClean="0"/>
              <a:t>從「每</a:t>
            </a:r>
            <a:r>
              <a:rPr lang="zh-TW" altLang="en-US" sz="2400" dirty="0"/>
              <a:t>坪價格 </a:t>
            </a:r>
            <a:r>
              <a:rPr lang="en-US" altLang="zh-TW" sz="2400" dirty="0"/>
              <a:t>- </a:t>
            </a:r>
            <a:r>
              <a:rPr lang="zh-TW" altLang="en-US" sz="2400" dirty="0"/>
              <a:t>經緯度 </a:t>
            </a:r>
            <a:r>
              <a:rPr lang="zh-TW" altLang="en-US" sz="2400" dirty="0" smtClean="0"/>
              <a:t>分布圖」中可以發現交易集中於新店市區，價格變異亦較大，故接下來嘗試結合經緯度發掘新的空間特徵</a:t>
            </a:r>
            <a:endParaRPr lang="en-US" altLang="zh-TW" sz="2400" dirty="0"/>
          </a:p>
          <a:p>
            <a:endParaRPr lang="en-US" altLang="zh-TW" sz="2400" dirty="0" smtClean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zh-TW" altLang="en-US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小結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183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itchFamily="34" charset="-120"/>
              </a:rPr>
              <a:t>三</a:t>
            </a:r>
            <a:r>
              <a:rPr lang="zh-TW" altLang="en-US" dirty="0" smtClean="0">
                <a:latin typeface="微軟正黑體" pitchFamily="34" charset="-120"/>
              </a:rPr>
              <a:t>、</a:t>
            </a:r>
            <a:r>
              <a:rPr lang="en-US" altLang="zh-TW" dirty="0" smtClean="0">
                <a:latin typeface="微軟正黑體" pitchFamily="34" charset="-120"/>
              </a:rPr>
              <a:t>GIS</a:t>
            </a:r>
            <a:r>
              <a:rPr lang="zh-TW" altLang="en-US" dirty="0" smtClean="0">
                <a:latin typeface="微軟正黑體" pitchFamily="34" charset="-120"/>
              </a:rPr>
              <a:t>分析與新店概述</a:t>
            </a:r>
            <a:endParaRPr lang="zh-TW" alt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075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群組 9"/>
          <p:cNvGrpSpPr>
            <a:grpSpLocks noChangeAspect="1"/>
          </p:cNvGrpSpPr>
          <p:nvPr/>
        </p:nvGrpSpPr>
        <p:grpSpPr>
          <a:xfrm>
            <a:off x="1983506" y="1269278"/>
            <a:ext cx="5332694" cy="5158509"/>
            <a:chOff x="2010093" y="1322872"/>
            <a:chExt cx="5452888" cy="5274777"/>
          </a:xfrm>
        </p:grpSpPr>
        <p:pic>
          <p:nvPicPr>
            <p:cNvPr id="11" name="圖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0093" y="1322872"/>
              <a:ext cx="5452888" cy="5274777"/>
            </a:xfrm>
            <a:prstGeom prst="rect">
              <a:avLst/>
            </a:prstGeom>
          </p:spPr>
        </p:pic>
        <p:pic>
          <p:nvPicPr>
            <p:cNvPr id="12" name="圖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52463" y="6289636"/>
              <a:ext cx="2710518" cy="308013"/>
            </a:xfrm>
            <a:prstGeom prst="rect">
              <a:avLst/>
            </a:prstGeom>
          </p:spPr>
        </p:pic>
      </p:grpSp>
      <p:sp>
        <p:nvSpPr>
          <p:cNvPr id="13" name="內容版面配置區 1"/>
          <p:cNvSpPr txBox="1">
            <a:spLocks/>
          </p:cNvSpPr>
          <p:nvPr/>
        </p:nvSpPr>
        <p:spPr bwMode="auto">
          <a:xfrm>
            <a:off x="5754512" y="1907861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00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CC6600"/>
              </a:buClr>
              <a:buSzPct val="75000"/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2pPr>
            <a:lvl3pPr marL="11430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文山區</a:t>
            </a:r>
            <a:endParaRPr lang="zh-TW" altLang="en-US" kern="0" dirty="0"/>
          </a:p>
        </p:txBody>
      </p:sp>
      <p:sp>
        <p:nvSpPr>
          <p:cNvPr id="14" name="內容版面配置區 1"/>
          <p:cNvSpPr txBox="1">
            <a:spLocks/>
          </p:cNvSpPr>
          <p:nvPr/>
        </p:nvSpPr>
        <p:spPr bwMode="auto">
          <a:xfrm>
            <a:off x="2511696" y="1990293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中</a:t>
            </a:r>
            <a:r>
              <a:rPr lang="zh-TW" altLang="en-US" kern="0" dirty="0"/>
              <a:t>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5" name="內容版面配置區 1"/>
          <p:cNvSpPr txBox="1">
            <a:spLocks/>
          </p:cNvSpPr>
          <p:nvPr/>
        </p:nvSpPr>
        <p:spPr bwMode="auto">
          <a:xfrm>
            <a:off x="3847148" y="1487488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/>
              <a:t>永和</a:t>
            </a:r>
            <a:r>
              <a:rPr lang="zh-TW" altLang="en-US" kern="0" dirty="0" smtClean="0"/>
              <a:t>區</a:t>
            </a:r>
            <a:endParaRPr lang="zh-TW" altLang="en-US" kern="0" dirty="0"/>
          </a:p>
        </p:txBody>
      </p:sp>
      <p:sp>
        <p:nvSpPr>
          <p:cNvPr id="16" name="內容版面配置區 1"/>
          <p:cNvSpPr txBox="1">
            <a:spLocks/>
          </p:cNvSpPr>
          <p:nvPr/>
        </p:nvSpPr>
        <p:spPr bwMode="auto">
          <a:xfrm>
            <a:off x="5359397" y="5213976"/>
            <a:ext cx="1066800" cy="502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kern="0" dirty="0" smtClean="0"/>
              <a:t>新店區</a:t>
            </a:r>
            <a:endParaRPr lang="zh-TW" altLang="en-US" kern="0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341150"/>
            <a:ext cx="8229600" cy="63658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r>
              <a:rPr lang="zh-TW" altLang="en-US" dirty="0" smtClean="0"/>
              <a:t>新店概述</a:t>
            </a:r>
            <a:endParaRPr lang="zh-TW" altLang="en-US" dirty="0"/>
          </a:p>
        </p:txBody>
      </p:sp>
      <p:sp>
        <p:nvSpPr>
          <p:cNvPr id="23" name="內容版面配置區 22"/>
          <p:cNvSpPr>
            <a:spLocks noGrp="1"/>
          </p:cNvSpPr>
          <p:nvPr>
            <p:ph idx="1"/>
          </p:nvPr>
        </p:nvSpPr>
        <p:spPr>
          <a:xfrm>
            <a:off x="526473" y="1089119"/>
            <a:ext cx="4442691" cy="5338668"/>
          </a:xfrm>
        </p:spPr>
        <p:txBody>
          <a:bodyPr/>
          <a:lstStyle/>
          <a:p>
            <a:pPr>
              <a:lnSpc>
                <a:spcPct val="130000"/>
              </a:lnSpc>
              <a:spcBef>
                <a:spcPts val="648"/>
              </a:spcBef>
              <a:buSzPct val="80000"/>
              <a:buFont typeface="Wingdings" panose="05000000000000000000" pitchFamily="2" charset="2"/>
              <a:buChar char="p"/>
            </a:pPr>
            <a:endParaRPr lang="zh-TW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14</a:t>
            </a:fld>
            <a:endParaRPr lang="zh-TW" altLang="en-US" dirty="0"/>
          </a:p>
        </p:txBody>
      </p:sp>
      <p:sp>
        <p:nvSpPr>
          <p:cNvPr id="29" name="橢圓 28"/>
          <p:cNvSpPr/>
          <p:nvPr/>
        </p:nvSpPr>
        <p:spPr bwMode="auto">
          <a:xfrm>
            <a:off x="4649853" y="2881744"/>
            <a:ext cx="2151690" cy="2152073"/>
          </a:xfrm>
          <a:prstGeom prst="ellipse">
            <a:avLst/>
          </a:prstGeom>
          <a:noFill/>
          <a:ln w="57150" cap="flat" cmpd="sng" algn="ctr">
            <a:solidFill>
              <a:srgbClr val="13328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  <p:sp>
        <p:nvSpPr>
          <p:cNvPr id="30" name="橢圓 29"/>
          <p:cNvSpPr/>
          <p:nvPr/>
        </p:nvSpPr>
        <p:spPr bwMode="auto">
          <a:xfrm rot="724686">
            <a:off x="3098800" y="3663606"/>
            <a:ext cx="1899611" cy="2801795"/>
          </a:xfrm>
          <a:prstGeom prst="ellipse">
            <a:avLst/>
          </a:prstGeom>
          <a:noFill/>
          <a:ln w="57150" cap="flat" cmpd="sng" algn="ctr">
            <a:solidFill>
              <a:srgbClr val="13328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  <p:grpSp>
        <p:nvGrpSpPr>
          <p:cNvPr id="17" name="群組 16"/>
          <p:cNvGrpSpPr/>
          <p:nvPr/>
        </p:nvGrpSpPr>
        <p:grpSpPr>
          <a:xfrm>
            <a:off x="5907440" y="2461827"/>
            <a:ext cx="3178092" cy="1875849"/>
            <a:chOff x="5661108" y="3145848"/>
            <a:chExt cx="3178092" cy="1875849"/>
          </a:xfrm>
        </p:grpSpPr>
        <p:sp>
          <p:nvSpPr>
            <p:cNvPr id="18" name="內容版面配置區 1"/>
            <p:cNvSpPr txBox="1">
              <a:spLocks/>
            </p:cNvSpPr>
            <p:nvPr/>
          </p:nvSpPr>
          <p:spPr bwMode="auto">
            <a:xfrm>
              <a:off x="6730792" y="3145848"/>
              <a:ext cx="2108408" cy="187584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/>
                <a:t>新店市區</a:t>
              </a:r>
              <a:endParaRPr lang="en-US" altLang="zh-TW" sz="1600" kern="0" dirty="0" smtClean="0"/>
            </a:p>
            <a:p>
              <a:pPr marL="457200" lvl="1" indent="0">
                <a:buNone/>
              </a:pPr>
              <a:r>
                <a:rPr lang="en-US" altLang="zh-TW" sz="1600" dirty="0" smtClean="0"/>
                <a:t>1.</a:t>
              </a:r>
              <a:r>
                <a:rPr lang="zh-TW" altLang="en-US" sz="1600" dirty="0" smtClean="0"/>
                <a:t>捷運</a:t>
              </a:r>
              <a:r>
                <a:rPr lang="zh-TW" altLang="en-US" sz="1600" dirty="0"/>
                <a:t>步行</a:t>
              </a:r>
              <a:r>
                <a:rPr lang="zh-TW" altLang="en-US" sz="1600" dirty="0" smtClean="0"/>
                <a:t>距離</a:t>
              </a:r>
              <a:endParaRPr lang="en-US" altLang="zh-TW" sz="1600" dirty="0" smtClean="0"/>
            </a:p>
            <a:p>
              <a:pPr marL="457200" lvl="1" indent="0">
                <a:buNone/>
              </a:pPr>
              <a:r>
                <a:rPr lang="en-US" sz="1600" kern="0" dirty="0" smtClean="0"/>
                <a:t>2.</a:t>
              </a:r>
              <a:r>
                <a:rPr lang="zh-TW" altLang="en-US" sz="1600" kern="0" dirty="0" smtClean="0"/>
                <a:t>主要幹道</a:t>
              </a:r>
              <a:endParaRPr lang="en-US" altLang="zh-TW" sz="1600" kern="0" dirty="0" smtClean="0"/>
            </a:p>
            <a:p>
              <a:pPr marL="457200" lvl="1" indent="0">
                <a:buNone/>
              </a:pPr>
              <a:r>
                <a:rPr lang="en-US" sz="1600" kern="0" dirty="0" smtClean="0"/>
                <a:t>3.</a:t>
              </a:r>
              <a:r>
                <a:rPr lang="zh-TW" altLang="en-US" sz="1600" kern="0" dirty="0" smtClean="0"/>
                <a:t>重要建案</a:t>
              </a:r>
              <a:r>
                <a:rPr lang="en-US" altLang="zh-TW" sz="1600" kern="0" dirty="0" smtClean="0"/>
                <a:t>&amp;</a:t>
              </a:r>
              <a:r>
                <a:rPr lang="zh-TW" altLang="en-US" sz="1600" kern="0" dirty="0" smtClean="0"/>
                <a:t>生活圈</a:t>
              </a:r>
              <a:endParaRPr lang="en-US" sz="1600" kern="0" dirty="0"/>
            </a:p>
          </p:txBody>
        </p:sp>
        <p:cxnSp>
          <p:nvCxnSpPr>
            <p:cNvPr id="19" name="直線單箭頭接點 18"/>
            <p:cNvCxnSpPr>
              <a:stCxn id="18" idx="1"/>
            </p:cNvCxnSpPr>
            <p:nvPr/>
          </p:nvCxnSpPr>
          <p:spPr bwMode="auto">
            <a:xfrm flipH="1">
              <a:off x="5661108" y="4083773"/>
              <a:ext cx="1069684" cy="495003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6" name="群組 25"/>
          <p:cNvGrpSpPr/>
          <p:nvPr/>
        </p:nvGrpSpPr>
        <p:grpSpPr>
          <a:xfrm>
            <a:off x="358919" y="3894755"/>
            <a:ext cx="3516004" cy="885841"/>
            <a:chOff x="6672776" y="4255965"/>
            <a:chExt cx="3516004" cy="885841"/>
          </a:xfrm>
        </p:grpSpPr>
        <p:sp>
          <p:nvSpPr>
            <p:cNvPr id="27" name="內容版面配置區 1"/>
            <p:cNvSpPr txBox="1">
              <a:spLocks/>
            </p:cNvSpPr>
            <p:nvPr/>
          </p:nvSpPr>
          <p:spPr bwMode="auto">
            <a:xfrm>
              <a:off x="6672776" y="4255965"/>
              <a:ext cx="2108408" cy="885841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/>
                <a:t>新店郊區</a:t>
              </a:r>
              <a:endParaRPr lang="en-US" altLang="zh-TW" sz="1600" kern="0" dirty="0" smtClean="0"/>
            </a:p>
            <a:p>
              <a:pPr marL="457200" lvl="1" indent="0">
                <a:buNone/>
              </a:pPr>
              <a:r>
                <a:rPr lang="en-US" altLang="zh-TW" sz="1600" dirty="0" smtClean="0"/>
                <a:t>1.</a:t>
              </a:r>
              <a:r>
                <a:rPr lang="zh-TW" altLang="en-US" sz="1600" dirty="0" smtClean="0"/>
                <a:t>村里收入</a:t>
              </a:r>
              <a:endParaRPr lang="en-US" sz="1600" kern="0" dirty="0"/>
            </a:p>
          </p:txBody>
        </p:sp>
        <p:cxnSp>
          <p:nvCxnSpPr>
            <p:cNvPr id="28" name="直線單箭頭接點 27"/>
            <p:cNvCxnSpPr>
              <a:stCxn id="27" idx="3"/>
            </p:cNvCxnSpPr>
            <p:nvPr/>
          </p:nvCxnSpPr>
          <p:spPr bwMode="auto">
            <a:xfrm>
              <a:off x="8781184" y="4698886"/>
              <a:ext cx="1407596" cy="442920"/>
            </a:xfrm>
            <a:prstGeom prst="straightConnector1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219919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新店市區──捷運步行距離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089119"/>
            <a:ext cx="3734666" cy="53386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p"/>
            </a:pPr>
            <a:r>
              <a:rPr lang="zh-TW" altLang="en-US" dirty="0" smtClean="0"/>
              <a:t>直線距離 </a:t>
            </a:r>
            <a:r>
              <a:rPr lang="en-US" altLang="zh-TW" dirty="0" smtClean="0"/>
              <a:t>vs </a:t>
            </a:r>
            <a:r>
              <a:rPr lang="zh-TW" altLang="en-US" dirty="0" smtClean="0"/>
              <a:t>實際距離</a:t>
            </a:r>
            <a:endParaRPr lang="en-US" altLang="zh-TW" dirty="0" smtClean="0"/>
          </a:p>
          <a:p>
            <a:pPr>
              <a:buFont typeface="Wingdings" panose="05000000000000000000" pitchFamily="2" charset="2"/>
              <a:buChar char="p"/>
            </a:pPr>
            <a:r>
              <a:rPr lang="zh-TW" altLang="en-US" dirty="0" smtClean="0"/>
              <a:t>大台北地區住民最遠可以接受的步行距離大約落在</a:t>
            </a:r>
            <a:r>
              <a:rPr lang="en-US" altLang="zh-TW" dirty="0" smtClean="0"/>
              <a:t>2</a:t>
            </a:r>
            <a:r>
              <a:rPr lang="zh-TW" altLang="en-US" dirty="0" smtClean="0"/>
              <a:t>公里</a:t>
            </a:r>
            <a:r>
              <a:rPr lang="en-US" altLang="zh-TW" dirty="0" smtClean="0"/>
              <a:t>(</a:t>
            </a:r>
            <a:r>
              <a:rPr lang="zh-TW" altLang="en-US" dirty="0" smtClean="0"/>
              <a:t>約莫</a:t>
            </a:r>
            <a:r>
              <a:rPr lang="en-US" altLang="zh-TW" dirty="0" smtClean="0"/>
              <a:t>25 ~ 30</a:t>
            </a:r>
            <a:r>
              <a:rPr lang="zh-TW" altLang="en-US" dirty="0" smtClean="0"/>
              <a:t>分鐘步行時間</a:t>
            </a:r>
            <a:r>
              <a:rPr lang="en-US" altLang="zh-TW" dirty="0" smtClean="0"/>
              <a:t>)</a:t>
            </a:r>
            <a:r>
              <a:rPr lang="zh-TW" altLang="en-US" dirty="0" smtClean="0"/>
              <a:t>，再遠的距離可能就會採取騎車或開車，而捷運並不是一個</a:t>
            </a:r>
            <a:r>
              <a:rPr lang="zh-TW" altLang="en-US" dirty="0"/>
              <a:t>很好接續騎車或</a:t>
            </a:r>
            <a:r>
              <a:rPr lang="zh-TW" altLang="en-US" dirty="0" smtClean="0"/>
              <a:t>開車的交通工具，因此取</a:t>
            </a:r>
            <a:r>
              <a:rPr lang="en-US" altLang="zh-TW" dirty="0" smtClean="0"/>
              <a:t>0.5</a:t>
            </a:r>
            <a:r>
              <a:rPr lang="zh-TW" altLang="en-US" dirty="0" smtClean="0"/>
              <a:t>、</a:t>
            </a:r>
            <a:r>
              <a:rPr lang="en-US" altLang="zh-TW" dirty="0" smtClean="0"/>
              <a:t>1</a:t>
            </a:r>
            <a:r>
              <a:rPr lang="zh-TW" altLang="en-US" dirty="0" smtClean="0"/>
              <a:t>、</a:t>
            </a:r>
            <a:r>
              <a:rPr lang="en-US" altLang="zh-TW" dirty="0" smtClean="0"/>
              <a:t>2</a:t>
            </a:r>
            <a:r>
              <a:rPr lang="zh-TW" altLang="en-US" dirty="0" smtClean="0"/>
              <a:t>公里作為人們對於捷運遠近的心理感受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15</a:t>
            </a:fld>
            <a:endParaRPr lang="zh-TW" altLang="en-US" dirty="0"/>
          </a:p>
        </p:txBody>
      </p:sp>
      <p:grpSp>
        <p:nvGrpSpPr>
          <p:cNvPr id="5" name="群組 4"/>
          <p:cNvGrpSpPr/>
          <p:nvPr/>
        </p:nvGrpSpPr>
        <p:grpSpPr>
          <a:xfrm>
            <a:off x="4191866" y="1201030"/>
            <a:ext cx="4647334" cy="5226757"/>
            <a:chOff x="2248333" y="1285961"/>
            <a:chExt cx="4647334" cy="5226757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48333" y="1285961"/>
              <a:ext cx="4647334" cy="5226757"/>
            </a:xfrm>
            <a:prstGeom prst="rect">
              <a:avLst/>
            </a:prstGeom>
          </p:spPr>
        </p:pic>
        <p:sp>
          <p:nvSpPr>
            <p:cNvPr id="8" name="內容版面配置區 1"/>
            <p:cNvSpPr txBox="1">
              <a:spLocks/>
            </p:cNvSpPr>
            <p:nvPr/>
          </p:nvSpPr>
          <p:spPr bwMode="auto">
            <a:xfrm>
              <a:off x="4726548" y="1572907"/>
              <a:ext cx="811368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大坪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林</a:t>
              </a:r>
            </a:p>
          </p:txBody>
        </p:sp>
        <p:sp>
          <p:nvSpPr>
            <p:cNvPr id="9" name="內容版面配置區 1"/>
            <p:cNvSpPr txBox="1">
              <a:spLocks/>
            </p:cNvSpPr>
            <p:nvPr/>
          </p:nvSpPr>
          <p:spPr bwMode="auto">
            <a:xfrm>
              <a:off x="5033494" y="3412407"/>
              <a:ext cx="620331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七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張</a:t>
              </a:r>
            </a:p>
          </p:txBody>
        </p:sp>
        <p:sp>
          <p:nvSpPr>
            <p:cNvPr id="10" name="內容版面配置區 1"/>
            <p:cNvSpPr txBox="1">
              <a:spLocks/>
            </p:cNvSpPr>
            <p:nvPr/>
          </p:nvSpPr>
          <p:spPr bwMode="auto">
            <a:xfrm>
              <a:off x="4790943" y="4747074"/>
              <a:ext cx="811368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區公所</a:t>
              </a:r>
              <a:endParaRPr lang="zh-TW" altLang="en-US" sz="1600" kern="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1" name="內容版面配置區 1"/>
            <p:cNvSpPr txBox="1">
              <a:spLocks/>
            </p:cNvSpPr>
            <p:nvPr/>
          </p:nvSpPr>
          <p:spPr bwMode="auto">
            <a:xfrm>
              <a:off x="4480777" y="5869061"/>
              <a:ext cx="620331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新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店</a:t>
              </a:r>
            </a:p>
          </p:txBody>
        </p:sp>
        <p:sp>
          <p:nvSpPr>
            <p:cNvPr id="12" name="內容版面配置區 1"/>
            <p:cNvSpPr txBox="1">
              <a:spLocks/>
            </p:cNvSpPr>
            <p:nvPr/>
          </p:nvSpPr>
          <p:spPr bwMode="auto">
            <a:xfrm>
              <a:off x="2909071" y="3239384"/>
              <a:ext cx="811368" cy="34604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 typeface="Wingdings" pitchFamily="2" charset="2"/>
                <a:buNone/>
              </a:pPr>
              <a:r>
                <a:rPr lang="zh-TW" altLang="en-US" sz="1600" kern="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小</a:t>
              </a:r>
              <a:r>
                <a:rPr lang="zh-TW" altLang="en-US" sz="1600" kern="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碧潭</a:t>
              </a:r>
            </a:p>
          </p:txBody>
        </p:sp>
      </p:grpSp>
      <p:pic>
        <p:nvPicPr>
          <p:cNvPr id="13" name="圖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26" y="4302518"/>
            <a:ext cx="3412540" cy="2508438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428" y="6447037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83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新店市區</a:t>
            </a:r>
            <a:r>
              <a:rPr lang="zh-TW" altLang="en-US" dirty="0" smtClean="0"/>
              <a:t>─</a:t>
            </a:r>
            <a:r>
              <a:rPr lang="zh-TW" altLang="en-US" dirty="0"/>
              <a:t>─</a:t>
            </a:r>
            <a:r>
              <a:rPr lang="zh-TW" altLang="en-US" dirty="0" smtClean="0"/>
              <a:t>主要幹道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16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138" y="1089119"/>
            <a:ext cx="4815724" cy="5691909"/>
          </a:xfrm>
          <a:prstGeom prst="rect">
            <a:avLst/>
          </a:prstGeom>
        </p:spPr>
      </p:pic>
      <p:grpSp>
        <p:nvGrpSpPr>
          <p:cNvPr id="19" name="群組 18"/>
          <p:cNvGrpSpPr/>
          <p:nvPr/>
        </p:nvGrpSpPr>
        <p:grpSpPr>
          <a:xfrm>
            <a:off x="5009884" y="1154930"/>
            <a:ext cx="3928053" cy="2058419"/>
            <a:chOff x="5602313" y="1618570"/>
            <a:chExt cx="3928053" cy="2058419"/>
          </a:xfrm>
          <a:solidFill>
            <a:schemeClr val="bg1"/>
          </a:solidFill>
        </p:grpSpPr>
        <p:sp>
          <p:nvSpPr>
            <p:cNvPr id="7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058419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北新路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北新路最早是鐵路原址，而後修築成道路與羅斯福路相連，同時亦是台九線、捷運新店線沿線，是新店市區最重要的道路，交通及生活機能俱佳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4" name="直線單箭頭接點 13"/>
            <p:cNvCxnSpPr>
              <a:stCxn id="7" idx="1"/>
            </p:cNvCxnSpPr>
            <p:nvPr/>
          </p:nvCxnSpPr>
          <p:spPr bwMode="auto">
            <a:xfrm flipH="1">
              <a:off x="5602313" y="2647780"/>
              <a:ext cx="1441454" cy="331787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9" name="群組 8"/>
          <p:cNvGrpSpPr/>
          <p:nvPr/>
        </p:nvGrpSpPr>
        <p:grpSpPr>
          <a:xfrm>
            <a:off x="5782356" y="4038731"/>
            <a:ext cx="3164266" cy="2454867"/>
            <a:chOff x="6366100" y="1618570"/>
            <a:chExt cx="3164266" cy="2454867"/>
          </a:xfrm>
          <a:solidFill>
            <a:schemeClr val="bg1"/>
          </a:solidFill>
        </p:grpSpPr>
        <p:sp>
          <p:nvSpPr>
            <p:cNvPr id="10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454867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中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興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路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寶橋路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中興路為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米寬林蔭大道，為後期開發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區域，與北新路平行，距離不遠，生活機能佳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寶橋路與中興路交叉，是新店連接文山區的主要幹道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2000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至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2010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年間有許多建案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</p:txBody>
        </p:sp>
        <p:cxnSp>
          <p:nvCxnSpPr>
            <p:cNvPr id="11" name="直線單箭頭接點 10"/>
            <p:cNvCxnSpPr>
              <a:stCxn id="10" idx="1"/>
            </p:cNvCxnSpPr>
            <p:nvPr/>
          </p:nvCxnSpPr>
          <p:spPr bwMode="auto">
            <a:xfrm flipH="1" flipV="1">
              <a:off x="6366100" y="1888209"/>
              <a:ext cx="677667" cy="957795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cxnSp>
        <p:nvCxnSpPr>
          <p:cNvPr id="13" name="直線單箭頭接點 12"/>
          <p:cNvCxnSpPr/>
          <p:nvPr/>
        </p:nvCxnSpPr>
        <p:spPr bwMode="auto">
          <a:xfrm flipH="1" flipV="1">
            <a:off x="6165142" y="3213349"/>
            <a:ext cx="364706" cy="2103317"/>
          </a:xfrm>
          <a:prstGeom prst="straightConnector1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grpSp>
        <p:nvGrpSpPr>
          <p:cNvPr id="18" name="群組 17"/>
          <p:cNvGrpSpPr/>
          <p:nvPr/>
        </p:nvGrpSpPr>
        <p:grpSpPr>
          <a:xfrm>
            <a:off x="613358" y="1435317"/>
            <a:ext cx="3534099" cy="1287688"/>
            <a:chOff x="7043767" y="1618571"/>
            <a:chExt cx="3534099" cy="1287688"/>
          </a:xfrm>
          <a:solidFill>
            <a:schemeClr val="bg1"/>
          </a:solidFill>
        </p:grpSpPr>
        <p:sp>
          <p:nvSpPr>
            <p:cNvPr id="20" name="內容版面配置區 1"/>
            <p:cNvSpPr txBox="1">
              <a:spLocks/>
            </p:cNvSpPr>
            <p:nvPr/>
          </p:nvSpPr>
          <p:spPr bwMode="auto">
            <a:xfrm>
              <a:off x="7043767" y="1618571"/>
              <a:ext cx="2486599" cy="1287688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民權路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民權路道路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寬敞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，發展比較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早，機能均已成熟，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銀行、餐飲、診所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都很齊全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</p:txBody>
        </p:sp>
        <p:cxnSp>
          <p:nvCxnSpPr>
            <p:cNvPr id="21" name="直線單箭頭接點 20"/>
            <p:cNvCxnSpPr>
              <a:stCxn id="20" idx="3"/>
            </p:cNvCxnSpPr>
            <p:nvPr/>
          </p:nvCxnSpPr>
          <p:spPr bwMode="auto">
            <a:xfrm>
              <a:off x="9530366" y="2262415"/>
              <a:ext cx="1047500" cy="10497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27" name="內容版面配置區 1"/>
          <p:cNvSpPr txBox="1">
            <a:spLocks/>
          </p:cNvSpPr>
          <p:nvPr/>
        </p:nvSpPr>
        <p:spPr bwMode="auto">
          <a:xfrm>
            <a:off x="5273284" y="4770055"/>
            <a:ext cx="855698" cy="3371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潤泰遠景</a:t>
            </a:r>
            <a:endParaRPr lang="zh-TW" altLang="en-US" sz="1200" kern="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內容版面配置區 1"/>
          <p:cNvSpPr txBox="1">
            <a:spLocks/>
          </p:cNvSpPr>
          <p:nvPr/>
        </p:nvSpPr>
        <p:spPr bwMode="auto">
          <a:xfrm>
            <a:off x="5861139" y="3937004"/>
            <a:ext cx="668709" cy="30477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台北</a:t>
            </a: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人</a:t>
            </a:r>
          </a:p>
        </p:txBody>
      </p:sp>
      <p:sp>
        <p:nvSpPr>
          <p:cNvPr id="29" name="內容版面配置區 1"/>
          <p:cNvSpPr txBox="1">
            <a:spLocks/>
          </p:cNvSpPr>
          <p:nvPr/>
        </p:nvSpPr>
        <p:spPr bwMode="auto">
          <a:xfrm>
            <a:off x="5579651" y="3573446"/>
            <a:ext cx="585492" cy="2818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TW" sz="1200" kern="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MyWay</a:t>
            </a:r>
            <a:endParaRPr lang="zh-TW" altLang="en-US" sz="1200" kern="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0" name="內容版面配置區 1"/>
          <p:cNvSpPr txBox="1">
            <a:spLocks/>
          </p:cNvSpPr>
          <p:nvPr/>
        </p:nvSpPr>
        <p:spPr bwMode="auto">
          <a:xfrm>
            <a:off x="5433290" y="2723005"/>
            <a:ext cx="855698" cy="3371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日安台</a:t>
            </a: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北</a:t>
            </a:r>
          </a:p>
        </p:txBody>
      </p:sp>
      <p:grpSp>
        <p:nvGrpSpPr>
          <p:cNvPr id="35" name="群組 34"/>
          <p:cNvGrpSpPr/>
          <p:nvPr/>
        </p:nvGrpSpPr>
        <p:grpSpPr>
          <a:xfrm>
            <a:off x="613358" y="2827983"/>
            <a:ext cx="3534099" cy="1109021"/>
            <a:chOff x="7043767" y="1618571"/>
            <a:chExt cx="3534099" cy="1109021"/>
          </a:xfrm>
          <a:solidFill>
            <a:schemeClr val="bg1"/>
          </a:solidFill>
        </p:grpSpPr>
        <p:sp>
          <p:nvSpPr>
            <p:cNvPr id="36" name="內容版面配置區 1"/>
            <p:cNvSpPr txBox="1">
              <a:spLocks/>
            </p:cNvSpPr>
            <p:nvPr/>
          </p:nvSpPr>
          <p:spPr bwMode="auto">
            <a:xfrm>
              <a:off x="7043767" y="1618571"/>
              <a:ext cx="2486599" cy="1109021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中正路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新店早期發展區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塊，貫穿傳統舊市區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</p:txBody>
        </p:sp>
        <p:cxnSp>
          <p:nvCxnSpPr>
            <p:cNvPr id="37" name="直線單箭頭接點 36"/>
            <p:cNvCxnSpPr>
              <a:stCxn id="36" idx="3"/>
            </p:cNvCxnSpPr>
            <p:nvPr/>
          </p:nvCxnSpPr>
          <p:spPr bwMode="auto">
            <a:xfrm>
              <a:off x="9530366" y="2173082"/>
              <a:ext cx="1047500" cy="194311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pic>
        <p:nvPicPr>
          <p:cNvPr id="39" name="圖片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51" y="4159409"/>
            <a:ext cx="2474248" cy="2578007"/>
          </a:xfrm>
          <a:prstGeom prst="rect">
            <a:avLst/>
          </a:prstGeom>
        </p:spPr>
      </p:pic>
      <p:pic>
        <p:nvPicPr>
          <p:cNvPr id="40" name="圖片 3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9756" y="6520634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新店</a:t>
            </a:r>
            <a:r>
              <a:rPr lang="zh-TW" altLang="en-US" dirty="0" smtClean="0"/>
              <a:t>市區─</a:t>
            </a:r>
            <a:r>
              <a:rPr lang="zh-TW" altLang="en-US" dirty="0"/>
              <a:t>─重要建</a:t>
            </a:r>
            <a:r>
              <a:rPr lang="zh-TW" altLang="en-US" dirty="0" smtClean="0"/>
              <a:t>案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生活圈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17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401" y="1564087"/>
            <a:ext cx="5433823" cy="4370567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5689631" y="1176134"/>
            <a:ext cx="3454369" cy="1522158"/>
            <a:chOff x="6075997" y="1618570"/>
            <a:chExt cx="3454369" cy="2058419"/>
          </a:xfrm>
          <a:solidFill>
            <a:schemeClr val="bg1"/>
          </a:solidFill>
        </p:grpSpPr>
        <p:sp>
          <p:nvSpPr>
            <p:cNvPr id="7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058419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北新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裕隆生活圈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以大坪林站為核心，左臨瑠公圳，右面裕隆城，上接寶強路，下以寶橋路為分界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鄰近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家樂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福、特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力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屋等賣場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8" name="直線單箭頭接點 7"/>
            <p:cNvCxnSpPr>
              <a:stCxn id="7" idx="1"/>
            </p:cNvCxnSpPr>
            <p:nvPr/>
          </p:nvCxnSpPr>
          <p:spPr bwMode="auto">
            <a:xfrm flipH="1">
              <a:off x="6075997" y="2647780"/>
              <a:ext cx="967770" cy="102920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10" name="內容版面配置區 1"/>
          <p:cNvSpPr txBox="1">
            <a:spLocks/>
          </p:cNvSpPr>
          <p:nvPr/>
        </p:nvSpPr>
        <p:spPr bwMode="auto">
          <a:xfrm>
            <a:off x="5689631" y="2698291"/>
            <a:ext cx="673947" cy="32499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裕隆城</a:t>
            </a:r>
            <a:endParaRPr lang="zh-TW" altLang="en-US" sz="1200" kern="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3" name="群組 12"/>
          <p:cNvGrpSpPr/>
          <p:nvPr/>
        </p:nvGrpSpPr>
        <p:grpSpPr>
          <a:xfrm>
            <a:off x="5497287" y="4028190"/>
            <a:ext cx="3646713" cy="2486612"/>
            <a:chOff x="5883653" y="1618569"/>
            <a:chExt cx="3646713" cy="3362653"/>
          </a:xfrm>
          <a:solidFill>
            <a:schemeClr val="bg1"/>
          </a:solidFill>
        </p:grpSpPr>
        <p:sp>
          <p:nvSpPr>
            <p:cNvPr id="14" name="內容版面配置區 1"/>
            <p:cNvSpPr txBox="1">
              <a:spLocks/>
            </p:cNvSpPr>
            <p:nvPr/>
          </p:nvSpPr>
          <p:spPr bwMode="auto">
            <a:xfrm>
              <a:off x="7043767" y="1618569"/>
              <a:ext cx="2486599" cy="3362653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五峰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行政園區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五峰重劃區原為舊市區，本身交通方便，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2010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年以來路區推出養心殿、美麗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殿等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上方隔著中正路有惠國市場，生活機能佳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下方新店行政園區於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2011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年通過，帶動附近房價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5" name="直線單箭頭接點 14"/>
            <p:cNvCxnSpPr>
              <a:stCxn id="14" idx="1"/>
            </p:cNvCxnSpPr>
            <p:nvPr/>
          </p:nvCxnSpPr>
          <p:spPr bwMode="auto">
            <a:xfrm flipH="1" flipV="1">
              <a:off x="5883653" y="2647783"/>
              <a:ext cx="1160114" cy="652113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19" name="內容版面配置區 1"/>
          <p:cNvSpPr txBox="1">
            <a:spLocks/>
          </p:cNvSpPr>
          <p:nvPr/>
        </p:nvSpPr>
        <p:spPr bwMode="auto">
          <a:xfrm>
            <a:off x="5689631" y="3146118"/>
            <a:ext cx="673947" cy="32499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家樂福</a:t>
            </a:r>
          </a:p>
        </p:txBody>
      </p:sp>
      <p:sp>
        <p:nvSpPr>
          <p:cNvPr id="20" name="內容版面配置區 1"/>
          <p:cNvSpPr txBox="1">
            <a:spLocks/>
          </p:cNvSpPr>
          <p:nvPr/>
        </p:nvSpPr>
        <p:spPr bwMode="auto">
          <a:xfrm>
            <a:off x="4895458" y="4372815"/>
            <a:ext cx="794173" cy="3294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zh-TW" altLang="en-US" sz="1200" kern="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行政</a:t>
            </a:r>
            <a:r>
              <a:rPr lang="zh-TW" altLang="en-US" sz="1200" kern="0" dirty="0">
                <a:latin typeface="標楷體" panose="03000509000000000000" pitchFamily="65" charset="-120"/>
                <a:ea typeface="標楷體" panose="03000509000000000000" pitchFamily="65" charset="-120"/>
              </a:rPr>
              <a:t>園區</a:t>
            </a:r>
          </a:p>
        </p:txBody>
      </p:sp>
      <p:grpSp>
        <p:nvGrpSpPr>
          <p:cNvPr id="22" name="群組 21"/>
          <p:cNvGrpSpPr/>
          <p:nvPr/>
        </p:nvGrpSpPr>
        <p:grpSpPr>
          <a:xfrm>
            <a:off x="300786" y="3023286"/>
            <a:ext cx="2486599" cy="3028936"/>
            <a:chOff x="7043767" y="700472"/>
            <a:chExt cx="2486599" cy="3206764"/>
          </a:xfrm>
          <a:solidFill>
            <a:schemeClr val="bg1"/>
          </a:solidFill>
        </p:grpSpPr>
        <p:sp>
          <p:nvSpPr>
            <p:cNvPr id="23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288666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中央新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村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</a:t>
              </a:r>
              <a:r>
                <a:rPr lang="en-US" altLang="zh-TW" sz="1600" kern="0" dirty="0" smtClean="0">
                  <a:latin typeface="微軟正黑體" panose="020B0604030504040204" pitchFamily="34" charset="-120"/>
                </a:rPr>
                <a:t>&amp;</a:t>
              </a:r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 湯泉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中央新村是以前的國代特區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，以透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天別墅，新建案為小型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華廈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湯泉美地則是很多來自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北市、台商及退休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將領溝屋，鄰近河畔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24" name="直線單箭頭接點 23"/>
            <p:cNvCxnSpPr>
              <a:stCxn id="23" idx="0"/>
            </p:cNvCxnSpPr>
            <p:nvPr/>
          </p:nvCxnSpPr>
          <p:spPr bwMode="auto">
            <a:xfrm flipV="1">
              <a:off x="8287067" y="700472"/>
              <a:ext cx="763685" cy="91809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pic>
        <p:nvPicPr>
          <p:cNvPr id="28" name="圖片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629" y="5933669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36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新店郊區</a:t>
            </a:r>
            <a:r>
              <a:rPr lang="zh-TW" altLang="en-US" dirty="0"/>
              <a:t>──村里</a:t>
            </a:r>
            <a:r>
              <a:rPr lang="zh-TW" altLang="en-US" dirty="0" smtClean="0"/>
              <a:t>收入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18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869" y="1525373"/>
            <a:ext cx="4916262" cy="4902414"/>
          </a:xfrm>
          <a:prstGeom prst="rect">
            <a:avLst/>
          </a:prstGeom>
        </p:spPr>
      </p:pic>
      <p:sp>
        <p:nvSpPr>
          <p:cNvPr id="7" name="橢圓 6"/>
          <p:cNvSpPr/>
          <p:nvPr/>
        </p:nvSpPr>
        <p:spPr bwMode="auto">
          <a:xfrm>
            <a:off x="4964576" y="5164406"/>
            <a:ext cx="1450109" cy="1163783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400" b="1" i="0" u="none" strike="noStrike" cap="none" normalizeH="0" baseline="0" dirty="0" smtClean="0">
              <a:ln>
                <a:noFill/>
              </a:ln>
              <a:effectLst/>
              <a:latin typeface="Calibri" pitchFamily="34" charset="0"/>
              <a:ea typeface="微軟正黑體" pitchFamily="34" charset="-120"/>
            </a:endParaRPr>
          </a:p>
        </p:txBody>
      </p:sp>
      <p:grpSp>
        <p:nvGrpSpPr>
          <p:cNvPr id="8" name="群組 7"/>
          <p:cNvGrpSpPr/>
          <p:nvPr/>
        </p:nvGrpSpPr>
        <p:grpSpPr>
          <a:xfrm>
            <a:off x="5689631" y="1176134"/>
            <a:ext cx="3454369" cy="1806552"/>
            <a:chOff x="6075997" y="1618570"/>
            <a:chExt cx="3454369" cy="2443006"/>
          </a:xfrm>
          <a:solidFill>
            <a:schemeClr val="bg1"/>
          </a:solidFill>
        </p:grpSpPr>
        <p:sp>
          <p:nvSpPr>
            <p:cNvPr id="9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443006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安坑市區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公崙里：年平均收入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92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安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昌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90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德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安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79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zh-TW" altLang="en-US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0" name="直線單箭頭接點 9"/>
            <p:cNvCxnSpPr>
              <a:stCxn id="9" idx="1"/>
            </p:cNvCxnSpPr>
            <p:nvPr/>
          </p:nvCxnSpPr>
          <p:spPr bwMode="auto">
            <a:xfrm flipH="1">
              <a:off x="6075997" y="2840073"/>
              <a:ext cx="967770" cy="836915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12" name="群組 11"/>
          <p:cNvGrpSpPr/>
          <p:nvPr/>
        </p:nvGrpSpPr>
        <p:grpSpPr>
          <a:xfrm>
            <a:off x="647513" y="1872820"/>
            <a:ext cx="3140716" cy="2153999"/>
            <a:chOff x="7043767" y="1618570"/>
            <a:chExt cx="3140716" cy="2912860"/>
          </a:xfrm>
          <a:solidFill>
            <a:schemeClr val="bg1"/>
          </a:solidFill>
        </p:grpSpPr>
        <p:sp>
          <p:nvSpPr>
            <p:cNvPr id="13" name="內容版面配置區 1"/>
            <p:cNvSpPr txBox="1">
              <a:spLocks/>
            </p:cNvSpPr>
            <p:nvPr/>
          </p:nvSpPr>
          <p:spPr bwMode="auto">
            <a:xfrm>
              <a:off x="7043767" y="1618570"/>
              <a:ext cx="2486599" cy="2472447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玫瑰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城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玫瑰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73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>
                  <a:latin typeface="微軟正黑體" panose="020B0604030504040204" pitchFamily="34" charset="-120"/>
                </a:rPr>
                <a:t>吉祥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91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小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城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101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達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觀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：年平均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98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14" name="直線單箭頭接點 13"/>
            <p:cNvCxnSpPr>
              <a:stCxn id="13" idx="3"/>
            </p:cNvCxnSpPr>
            <p:nvPr/>
          </p:nvCxnSpPr>
          <p:spPr bwMode="auto">
            <a:xfrm>
              <a:off x="9530366" y="2854794"/>
              <a:ext cx="654117" cy="1676636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19" name="群組 18"/>
          <p:cNvGrpSpPr/>
          <p:nvPr/>
        </p:nvGrpSpPr>
        <p:grpSpPr>
          <a:xfrm>
            <a:off x="5689630" y="3758452"/>
            <a:ext cx="3461657" cy="2032747"/>
            <a:chOff x="5945369" y="3125892"/>
            <a:chExt cx="3461657" cy="2748890"/>
          </a:xfrm>
          <a:solidFill>
            <a:schemeClr val="bg1"/>
          </a:solidFill>
        </p:grpSpPr>
        <p:sp>
          <p:nvSpPr>
            <p:cNvPr id="20" name="內容版面配置區 1"/>
            <p:cNvSpPr txBox="1">
              <a:spLocks/>
            </p:cNvSpPr>
            <p:nvPr/>
          </p:nvSpPr>
          <p:spPr bwMode="auto">
            <a:xfrm>
              <a:off x="6920427" y="3125892"/>
              <a:ext cx="2486599" cy="2748890"/>
            </a:xfrm>
            <a:prstGeom prst="rect">
              <a:avLst/>
            </a:prstGeom>
            <a:grp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zh-TW" altLang="en-US" sz="1600" kern="0" dirty="0" smtClean="0">
                  <a:latin typeface="微軟正黑體" panose="020B0604030504040204" pitchFamily="34" charset="-120"/>
                </a:rPr>
                <a:t>華</a:t>
              </a:r>
              <a:r>
                <a:rPr lang="zh-TW" altLang="en-US" sz="1600" kern="0" dirty="0">
                  <a:latin typeface="微軟正黑體" panose="020B0604030504040204" pitchFamily="34" charset="-120"/>
                </a:rPr>
                <a:t>城</a:t>
              </a:r>
              <a:endParaRPr lang="en-US" altLang="zh-TW" sz="16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華</a:t>
              </a:r>
              <a:r>
                <a:rPr lang="zh-TW" altLang="en-US" sz="1400" kern="0" dirty="0">
                  <a:latin typeface="微軟正黑體" panose="020B0604030504040204" pitchFamily="34" charset="-120"/>
                </a:rPr>
                <a:t>城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里：年平均收入</a:t>
              </a:r>
              <a:r>
                <a:rPr lang="en-US" altLang="zh-TW" sz="1400" kern="0" dirty="0" smtClean="0">
                  <a:latin typeface="微軟正黑體" panose="020B0604030504040204" pitchFamily="34" charset="-120"/>
                </a:rPr>
                <a:t>367</a:t>
              </a: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萬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en-US" altLang="zh-TW" sz="1400" kern="0" dirty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r>
                <a:rPr lang="zh-TW" altLang="en-US" sz="1400" kern="0" dirty="0" smtClean="0">
                  <a:latin typeface="微軟正黑體" panose="020B0604030504040204" pitchFamily="34" charset="-120"/>
                </a:rPr>
                <a:t>華城里下方為台北著名私立中學康橋中學，居住此地的居民年收入高</a:t>
              </a:r>
              <a:endParaRPr lang="en-US" altLang="zh-TW" sz="1400" kern="0" dirty="0" smtClean="0">
                <a:latin typeface="微軟正黑體" panose="020B0604030504040204" pitchFamily="34" charset="-120"/>
              </a:endParaRPr>
            </a:p>
            <a:p>
              <a:pPr marL="0" indent="0">
                <a:buNone/>
              </a:pPr>
              <a:endParaRPr lang="zh-TW" altLang="en-US" sz="1400" kern="0" dirty="0">
                <a:latin typeface="微軟正黑體" panose="020B0604030504040204" pitchFamily="34" charset="-120"/>
              </a:endParaRPr>
            </a:p>
          </p:txBody>
        </p:sp>
        <p:cxnSp>
          <p:nvCxnSpPr>
            <p:cNvPr id="21" name="直線單箭頭接點 20"/>
            <p:cNvCxnSpPr>
              <a:stCxn id="20" idx="1"/>
            </p:cNvCxnSpPr>
            <p:nvPr/>
          </p:nvCxnSpPr>
          <p:spPr bwMode="auto">
            <a:xfrm flipH="1">
              <a:off x="5945369" y="4500338"/>
              <a:ext cx="975058" cy="911418"/>
            </a:xfrm>
            <a:prstGeom prst="straightConnector1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pic>
        <p:nvPicPr>
          <p:cNvPr id="27" name="圖片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801" y="6138789"/>
            <a:ext cx="2650772" cy="30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49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SzPct val="75000"/>
              <a:buFont typeface="Wingdings" pitchFamily="2" charset="2"/>
              <a:buChar char="p"/>
            </a:pPr>
            <a:r>
              <a:rPr lang="zh-TW" altLang="en-US" sz="2400" b="1" dirty="0"/>
              <a:t>結合經緯度與</a:t>
            </a:r>
            <a:r>
              <a:rPr lang="en-US" altLang="zh-TW" sz="2400" b="1" dirty="0"/>
              <a:t>GIS</a:t>
            </a:r>
            <a:r>
              <a:rPr lang="zh-TW" altLang="en-US" sz="2400" b="1" dirty="0"/>
              <a:t>分析，提許以下空間特徵：</a:t>
            </a:r>
            <a:endParaRPr lang="en-US" altLang="zh-TW" sz="2400" b="1" dirty="0"/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>
                <a:cs typeface="+mn-cs"/>
              </a:rPr>
              <a:t>捷運步行距離，根據人的心理感受，以</a:t>
            </a:r>
            <a:r>
              <a:rPr lang="en-US" altLang="zh-TW" sz="2000" b="1" dirty="0">
                <a:cs typeface="+mn-cs"/>
              </a:rPr>
              <a:t>0.5</a:t>
            </a:r>
            <a:r>
              <a:rPr lang="zh-TW" altLang="en-US" sz="2000" b="1" dirty="0">
                <a:cs typeface="+mn-cs"/>
              </a:rPr>
              <a:t>公里、</a:t>
            </a:r>
            <a:r>
              <a:rPr lang="en-US" altLang="zh-TW" sz="2000" b="1" dirty="0">
                <a:cs typeface="+mn-cs"/>
              </a:rPr>
              <a:t>1</a:t>
            </a:r>
            <a:r>
              <a:rPr lang="zh-TW" altLang="en-US" sz="2000" b="1" dirty="0">
                <a:cs typeface="+mn-cs"/>
              </a:rPr>
              <a:t>公里與</a:t>
            </a:r>
            <a:r>
              <a:rPr lang="en-US" altLang="zh-TW" sz="2000" b="1" dirty="0">
                <a:cs typeface="+mn-cs"/>
              </a:rPr>
              <a:t>2</a:t>
            </a:r>
            <a:r>
              <a:rPr lang="zh-TW" altLang="en-US" sz="2000" b="1" dirty="0">
                <a:cs typeface="+mn-cs"/>
              </a:rPr>
              <a:t>公里為間隔，代表人們對於「離捷運近」、「步行可至」與「步行最大距離」的界線</a:t>
            </a:r>
            <a:endParaRPr lang="en-US" altLang="zh-TW" sz="2000" b="1" dirty="0">
              <a:cs typeface="+mn-cs"/>
            </a:endParaRPr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>
                <a:cs typeface="+mn-cs"/>
              </a:rPr>
              <a:t>主要幹道結合了交通便利性、生活機能、商圈發展等的因素，在捷運步行距離外，為</a:t>
            </a:r>
            <a:r>
              <a:rPr lang="zh-TW" altLang="en-US" sz="2000" b="1" dirty="0" smtClean="0">
                <a:cs typeface="+mn-cs"/>
              </a:rPr>
              <a:t>市區分析提供另一種</a:t>
            </a:r>
            <a:r>
              <a:rPr lang="zh-TW" altLang="en-US" sz="2000" b="1" dirty="0">
                <a:cs typeface="+mn-cs"/>
              </a:rPr>
              <a:t>空間</a:t>
            </a:r>
            <a:r>
              <a:rPr lang="zh-TW" altLang="en-US" sz="2000" b="1" dirty="0" smtClean="0">
                <a:cs typeface="+mn-cs"/>
              </a:rPr>
              <a:t>指標</a:t>
            </a:r>
            <a:endParaRPr lang="en-US" altLang="zh-TW" sz="2000" b="1" dirty="0" smtClean="0">
              <a:cs typeface="+mn-cs"/>
            </a:endParaRPr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>
                <a:cs typeface="+mn-cs"/>
              </a:rPr>
              <a:t>考量地區發展，篩選出當時重要建</a:t>
            </a:r>
            <a:r>
              <a:rPr lang="zh-TW" altLang="en-US" sz="2000" b="1" dirty="0" smtClean="0">
                <a:cs typeface="+mn-cs"/>
              </a:rPr>
              <a:t>案與生活圈</a:t>
            </a:r>
            <a:endParaRPr lang="en-US" altLang="zh-TW" sz="2000" b="1" dirty="0" smtClean="0">
              <a:cs typeface="+mn-cs"/>
            </a:endParaRPr>
          </a:p>
          <a:p>
            <a:pPr marL="742950" lvl="2" indent="-342900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Font typeface="Wingdings" pitchFamily="2" charset="2"/>
              <a:buChar char="p"/>
            </a:pPr>
            <a:r>
              <a:rPr lang="zh-TW" altLang="en-US" sz="2000" b="1" dirty="0" smtClean="0">
                <a:cs typeface="+mn-cs"/>
              </a:rPr>
              <a:t>各村里年所得有所差異，收入的差異會直接影響其購買能力，同時若以居住考量，同質性高者亦容易形成特定社區，進而影響房價</a:t>
            </a:r>
            <a:endParaRPr lang="en-US" altLang="zh-TW" sz="2000" b="1" dirty="0" smtClean="0">
              <a:cs typeface="+mn-cs"/>
            </a:endParaRPr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zh-TW" altLang="en-US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小結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927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2034711" y="1373965"/>
            <a:ext cx="2998068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目標說明   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P.3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4" name="弧形 3"/>
          <p:cNvSpPr/>
          <p:nvPr/>
        </p:nvSpPr>
        <p:spPr bwMode="auto">
          <a:xfrm>
            <a:off x="-241061" y="1340803"/>
            <a:ext cx="2674962" cy="5089115"/>
          </a:xfrm>
          <a:prstGeom prst="arc">
            <a:avLst>
              <a:gd name="adj1" fmla="val 16398997"/>
              <a:gd name="adj2" fmla="val 5276864"/>
            </a:avLst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buFont typeface="Wingdings" pitchFamily="2" charset="2"/>
              <a:buChar char="p"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橢圓 7"/>
          <p:cNvSpPr/>
          <p:nvPr/>
        </p:nvSpPr>
        <p:spPr bwMode="auto">
          <a:xfrm>
            <a:off x="1548510" y="1320421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一</a:t>
            </a:r>
            <a:endParaRPr lang="en-US" altLang="zh-TW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2281284" y="2439725"/>
            <a:ext cx="3173144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資料說明與探索     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P.5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       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2" name="橢圓 21"/>
          <p:cNvSpPr/>
          <p:nvPr/>
        </p:nvSpPr>
        <p:spPr bwMode="auto">
          <a:xfrm>
            <a:off x="1795083" y="2386181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二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3" name="圓角矩形 22"/>
          <p:cNvSpPr/>
          <p:nvPr/>
        </p:nvSpPr>
        <p:spPr>
          <a:xfrm>
            <a:off x="2419754" y="3511512"/>
            <a:ext cx="3453795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</a:t>
            </a:r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GIS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分析與新店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概述 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P.13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    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4" name="橢圓 23"/>
          <p:cNvSpPr/>
          <p:nvPr/>
        </p:nvSpPr>
        <p:spPr bwMode="auto">
          <a:xfrm>
            <a:off x="1933553" y="3457968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三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5" name="圓角矩形 24"/>
          <p:cNvSpPr/>
          <p:nvPr/>
        </p:nvSpPr>
        <p:spPr>
          <a:xfrm>
            <a:off x="2281284" y="4573177"/>
            <a:ext cx="3173144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模型分析 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P.20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6" name="橢圓 25"/>
          <p:cNvSpPr/>
          <p:nvPr/>
        </p:nvSpPr>
        <p:spPr bwMode="auto">
          <a:xfrm>
            <a:off x="1795083" y="4519633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tabLst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四</a:t>
            </a:r>
            <a:endParaRPr lang="zh-TW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7" name="圓角矩形 26"/>
          <p:cNvSpPr/>
          <p:nvPr/>
        </p:nvSpPr>
        <p:spPr>
          <a:xfrm>
            <a:off x="1933553" y="5614351"/>
            <a:ext cx="3129766" cy="712980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 結論與展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望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   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P.24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8" name="橢圓 27"/>
          <p:cNvSpPr/>
          <p:nvPr/>
        </p:nvSpPr>
        <p:spPr bwMode="auto">
          <a:xfrm>
            <a:off x="1447352" y="5560807"/>
            <a:ext cx="828000" cy="828000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rgbClr val="0061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4C2C1A"/>
              </a:buClr>
              <a:buSzPct val="75000"/>
              <a:tabLst/>
            </a:pPr>
            <a:r>
              <a:rPr kumimoji="0" lang="zh-TW" altLang="en-US" sz="2400" b="1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rPr>
              <a:t>五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04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itchFamily="34" charset="-120"/>
              </a:rPr>
              <a:t>四</a:t>
            </a:r>
            <a:r>
              <a:rPr lang="zh-TW" altLang="en-US" b="1" dirty="0" smtClean="0">
                <a:latin typeface="微軟正黑體" pitchFamily="34" charset="-120"/>
              </a:rPr>
              <a:t>、模型分析</a:t>
            </a:r>
            <a:endParaRPr lang="zh-TW" altLang="en-US" b="1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321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 smtClean="0"/>
              <a:t>分析</a:t>
            </a:r>
            <a:r>
              <a:rPr lang="zh-TW" altLang="en-US" sz="2800" dirty="0"/>
              <a:t>流程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21</a:t>
            </a:fld>
            <a:endParaRPr lang="zh-TW" altLang="en-US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046" y="1047749"/>
            <a:ext cx="6235908" cy="5680075"/>
          </a:xfrm>
        </p:spPr>
      </p:pic>
    </p:spTree>
    <p:extLst>
      <p:ext uri="{BB962C8B-B14F-4D97-AF65-F5344CB8AC3E}">
        <p14:creationId xmlns:p14="http://schemas.microsoft.com/office/powerpoint/2010/main" val="84648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變數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22</a:t>
            </a:fld>
            <a:endParaRPr lang="zh-TW" altLang="en-US" dirty="0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9238360"/>
              </p:ext>
            </p:extLst>
          </p:nvPr>
        </p:nvGraphicFramePr>
        <p:xfrm>
          <a:off x="457199" y="1136076"/>
          <a:ext cx="8077200" cy="3583908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2263089">
                  <a:extLst>
                    <a:ext uri="{9D8B030D-6E8A-4147-A177-3AD203B41FA5}">
                      <a16:colId xmlns="" xmlns:a16="http://schemas.microsoft.com/office/drawing/2014/main" val="1915389298"/>
                    </a:ext>
                  </a:extLst>
                </a:gridCol>
                <a:gridCol w="2447079">
                  <a:extLst>
                    <a:ext uri="{9D8B030D-6E8A-4147-A177-3AD203B41FA5}">
                      <a16:colId xmlns="" xmlns:a16="http://schemas.microsoft.com/office/drawing/2014/main" val="842970048"/>
                    </a:ext>
                  </a:extLst>
                </a:gridCol>
                <a:gridCol w="1122344">
                  <a:extLst>
                    <a:ext uri="{9D8B030D-6E8A-4147-A177-3AD203B41FA5}">
                      <a16:colId xmlns="" xmlns:a16="http://schemas.microsoft.com/office/drawing/2014/main" val="442908185"/>
                    </a:ext>
                  </a:extLst>
                </a:gridCol>
                <a:gridCol w="1122344">
                  <a:extLst>
                    <a:ext uri="{9D8B030D-6E8A-4147-A177-3AD203B41FA5}">
                      <a16:colId xmlns="" xmlns:a16="http://schemas.microsoft.com/office/drawing/2014/main" val="541932746"/>
                    </a:ext>
                  </a:extLst>
                </a:gridCol>
                <a:gridCol w="1122344">
                  <a:extLst>
                    <a:ext uri="{9D8B030D-6E8A-4147-A177-3AD203B41FA5}">
                      <a16:colId xmlns="" xmlns:a16="http://schemas.microsoft.com/office/drawing/2014/main" val="3665659798"/>
                    </a:ext>
                  </a:extLst>
                </a:gridCol>
              </a:tblGrid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變數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說明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變數</a:t>
                      </a:r>
                      <a:r>
                        <a:rPr lang="en-US" sz="1400" u="none" strike="noStrike" dirty="0" smtClean="0">
                          <a:effectLst/>
                        </a:rPr>
                        <a:t>Set3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3061616404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每坪價格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34397575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Age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屋齡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1834756515"/>
                  </a:ext>
                </a:extLst>
              </a:tr>
              <a:tr h="44913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n_convenience_stores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便利商店數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1552121635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D2MRT_new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與捷運的直線距離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90968576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0.5</a:t>
                      </a:r>
                      <a:r>
                        <a:rPr lang="zh-TW" altLang="en-US" sz="1400" u="none" strike="noStrike">
                          <a:effectLst/>
                        </a:rPr>
                        <a:t>公里內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3944872077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0.5</a:t>
                      </a:r>
                      <a:r>
                        <a:rPr lang="zh-TW" altLang="en-US" sz="1400" u="none" strike="noStrike">
                          <a:effectLst/>
                        </a:rPr>
                        <a:t>至</a:t>
                      </a:r>
                      <a:r>
                        <a:rPr lang="en-US" altLang="zh-TW" sz="1400" u="none" strike="noStrike">
                          <a:effectLst/>
                        </a:rPr>
                        <a:t>1</a:t>
                      </a:r>
                      <a:r>
                        <a:rPr lang="zh-TW" altLang="en-US" sz="1400" u="none" strike="noStrike">
                          <a:effectLst/>
                        </a:rPr>
                        <a:t>公里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501748322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距離捷運</a:t>
                      </a:r>
                      <a:r>
                        <a:rPr lang="en-US" altLang="zh-TW" sz="1400" u="none" strike="noStrike">
                          <a:effectLst/>
                        </a:rPr>
                        <a:t>1</a:t>
                      </a:r>
                      <a:r>
                        <a:rPr lang="zh-TW" altLang="en-US" sz="1400" u="none" strike="noStrike">
                          <a:effectLst/>
                        </a:rPr>
                        <a:t>至</a:t>
                      </a:r>
                      <a:r>
                        <a:rPr lang="en-US" altLang="zh-TW" sz="1400" u="none" strike="noStrike">
                          <a:effectLst/>
                        </a:rPr>
                        <a:t>2</a:t>
                      </a:r>
                      <a:r>
                        <a:rPr lang="zh-TW" altLang="en-US" sz="1400" u="none" strike="noStrike">
                          <a:effectLst/>
                        </a:rPr>
                        <a:t>公里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717597813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dis_main_roads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距離主要幹道直線距離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488706858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七張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裕隆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七張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裕隆生活圈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1723301946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五峰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五峰生活圈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3300292727"/>
                  </a:ext>
                </a:extLst>
              </a:tr>
              <a:tr h="260592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中央新村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湯泉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中央新村</a:t>
                      </a:r>
                      <a:r>
                        <a:rPr lang="en-US" altLang="zh-TW" sz="1400" u="none" strike="noStrike">
                          <a:effectLst/>
                        </a:rPr>
                        <a:t>&amp;</a:t>
                      </a:r>
                      <a:r>
                        <a:rPr lang="zh-TW" altLang="en-US" sz="1400" u="none" strike="noStrike">
                          <a:effectLst/>
                        </a:rPr>
                        <a:t>湯泉住宅區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732794561"/>
                  </a:ext>
                </a:extLst>
              </a:tr>
              <a:tr h="2682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ln_income_mean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所得平均數</a:t>
                      </a:r>
                      <a:r>
                        <a:rPr lang="en-US" altLang="zh-TW" sz="1400" u="none" strike="noStrike">
                          <a:effectLst/>
                        </a:rPr>
                        <a:t>(</a:t>
                      </a:r>
                      <a:r>
                        <a:rPr lang="zh-TW" altLang="en-US" sz="1400" u="none" strike="noStrike">
                          <a:effectLst/>
                        </a:rPr>
                        <a:t>取</a:t>
                      </a:r>
                      <a:r>
                        <a:rPr lang="en-US" altLang="zh-TW" sz="1400" u="none" strike="noStrike">
                          <a:effectLst/>
                        </a:rPr>
                        <a:t>ln)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V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1283671994"/>
                  </a:ext>
                </a:extLst>
              </a:tr>
            </a:tbl>
          </a:graphicData>
        </a:graphic>
      </p:graphicFrame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8434173"/>
              </p:ext>
            </p:extLst>
          </p:nvPr>
        </p:nvGraphicFramePr>
        <p:xfrm>
          <a:off x="457199" y="5040960"/>
          <a:ext cx="8077199" cy="1452203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3611558">
                  <a:extLst>
                    <a:ext uri="{9D8B030D-6E8A-4147-A177-3AD203B41FA5}">
                      <a16:colId xmlns="" xmlns:a16="http://schemas.microsoft.com/office/drawing/2014/main" val="1466252484"/>
                    </a:ext>
                  </a:extLst>
                </a:gridCol>
                <a:gridCol w="1488547">
                  <a:extLst>
                    <a:ext uri="{9D8B030D-6E8A-4147-A177-3AD203B41FA5}">
                      <a16:colId xmlns="" xmlns:a16="http://schemas.microsoft.com/office/drawing/2014/main" val="473651495"/>
                    </a:ext>
                  </a:extLst>
                </a:gridCol>
                <a:gridCol w="1488547">
                  <a:extLst>
                    <a:ext uri="{9D8B030D-6E8A-4147-A177-3AD203B41FA5}">
                      <a16:colId xmlns="" xmlns:a16="http://schemas.microsoft.com/office/drawing/2014/main" val="3447142832"/>
                    </a:ext>
                  </a:extLst>
                </a:gridCol>
                <a:gridCol w="1488547">
                  <a:extLst>
                    <a:ext uri="{9D8B030D-6E8A-4147-A177-3AD203B41FA5}">
                      <a16:colId xmlns="" xmlns:a16="http://schemas.microsoft.com/office/drawing/2014/main" val="548801"/>
                    </a:ext>
                  </a:extLst>
                </a:gridCol>
              </a:tblGrid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R2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變數</a:t>
                      </a:r>
                      <a:r>
                        <a:rPr lang="en-US" sz="1400" u="none" strike="noStrike">
                          <a:effectLst/>
                        </a:rPr>
                        <a:t>Set2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變數</a:t>
                      </a:r>
                      <a:r>
                        <a:rPr lang="en-US" sz="1400" b="1" u="none" strike="noStrike" dirty="0" smtClean="0">
                          <a:solidFill>
                            <a:srgbClr val="FF0000"/>
                          </a:solidFill>
                          <a:effectLst/>
                        </a:rPr>
                        <a:t>Set3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812542782"/>
                  </a:ext>
                </a:extLst>
              </a:tr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LinearRegression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0.593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0.653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0.695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3592861133"/>
                  </a:ext>
                </a:extLst>
              </a:tr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DecisionTreeRegressor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0.596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0.557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0.722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453645999"/>
                  </a:ext>
                </a:extLst>
              </a:tr>
              <a:tr h="2537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RandomForestRegressor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0.696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0.732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0.756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3086464236"/>
                  </a:ext>
                </a:extLst>
              </a:tr>
              <a:tr h="43730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GradientBoostingRegressor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0.681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>
                          <a:effectLst/>
                        </a:rPr>
                        <a:t>0.711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400" u="none" strike="noStrike" dirty="0">
                          <a:effectLst/>
                        </a:rPr>
                        <a:t>0.732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735407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768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模型 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 參數調整</a:t>
            </a:r>
            <a:endParaRPr lang="zh-TW" altLang="en-US" dirty="0"/>
          </a:p>
        </p:txBody>
      </p:sp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9338907"/>
              </p:ext>
            </p:extLst>
          </p:nvPr>
        </p:nvGraphicFramePr>
        <p:xfrm>
          <a:off x="457200" y="1503611"/>
          <a:ext cx="8077200" cy="2473380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3611559">
                  <a:extLst>
                    <a:ext uri="{9D8B030D-6E8A-4147-A177-3AD203B41FA5}">
                      <a16:colId xmlns="" xmlns:a16="http://schemas.microsoft.com/office/drawing/2014/main" val="3383990313"/>
                    </a:ext>
                  </a:extLst>
                </a:gridCol>
                <a:gridCol w="1488547">
                  <a:extLst>
                    <a:ext uri="{9D8B030D-6E8A-4147-A177-3AD203B41FA5}">
                      <a16:colId xmlns="" xmlns:a16="http://schemas.microsoft.com/office/drawing/2014/main" val="150751618"/>
                    </a:ext>
                  </a:extLst>
                </a:gridCol>
                <a:gridCol w="1488547">
                  <a:extLst>
                    <a:ext uri="{9D8B030D-6E8A-4147-A177-3AD203B41FA5}">
                      <a16:colId xmlns="" xmlns:a16="http://schemas.microsoft.com/office/drawing/2014/main" val="1211091569"/>
                    </a:ext>
                  </a:extLst>
                </a:gridCol>
                <a:gridCol w="1488547">
                  <a:extLst>
                    <a:ext uri="{9D8B030D-6E8A-4147-A177-3AD203B41FA5}">
                      <a16:colId xmlns="" xmlns:a16="http://schemas.microsoft.com/office/drawing/2014/main" val="995570669"/>
                    </a:ext>
                  </a:extLst>
                </a:gridCol>
              </a:tblGrid>
              <a:tr h="313320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　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MAE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MSE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R2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3309820831"/>
                  </a:ext>
                </a:extLst>
              </a:tr>
              <a:tr h="5400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 err="1">
                          <a:effectLst/>
                        </a:rPr>
                        <a:t>LinearRegression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effectLst/>
                        </a:rPr>
                        <a:t>5.225 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</a:t>
                      </a:r>
                      <a:r>
                        <a:rPr lang="en-US" altLang="zh-TW" sz="1600" u="none" strike="noStrike">
                          <a:effectLst/>
                        </a:rPr>
                        <a:t>50.824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   </a:t>
                      </a:r>
                      <a:r>
                        <a:rPr lang="en-US" altLang="zh-TW" sz="1600" u="none" strike="noStrike">
                          <a:effectLst/>
                        </a:rPr>
                        <a:t>0.695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285552071"/>
                  </a:ext>
                </a:extLst>
              </a:tr>
              <a:tr h="5400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 err="1">
                          <a:effectLst/>
                        </a:rPr>
                        <a:t>DecisionTreeRegressor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effectLst/>
                        </a:rPr>
                        <a:t>5.026 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        </a:t>
                      </a:r>
                      <a:r>
                        <a:rPr lang="en-US" altLang="zh-TW" sz="1600" u="none" strike="noStrike" dirty="0">
                          <a:effectLst/>
                        </a:rPr>
                        <a:t>46.022 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   </a:t>
                      </a:r>
                      <a:r>
                        <a:rPr lang="en-US" altLang="zh-TW" sz="1600" u="none" strike="noStrike">
                          <a:effectLst/>
                        </a:rPr>
                        <a:t>0.721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1291525824"/>
                  </a:ext>
                </a:extLst>
              </a:tr>
              <a:tr h="5400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 err="1">
                          <a:solidFill>
                            <a:srgbClr val="FF0000"/>
                          </a:solidFill>
                          <a:effectLst/>
                        </a:rPr>
                        <a:t>RandomForestRegressor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4.590 </a:t>
                      </a:r>
                      <a:endParaRPr lang="en-US" altLang="zh-TW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        </a:t>
                      </a:r>
                      <a:r>
                        <a:rPr lang="en-US" altLang="zh-TW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40.177 </a:t>
                      </a:r>
                      <a:endParaRPr lang="en-US" altLang="zh-TW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0.756 </a:t>
                      </a:r>
                      <a:endParaRPr lang="en-US" altLang="zh-TW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3073336164"/>
                  </a:ext>
                </a:extLst>
              </a:tr>
              <a:tr h="5400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 err="1">
                          <a:effectLst/>
                        </a:rPr>
                        <a:t>GradientBoostingRegressor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effectLst/>
                        </a:rPr>
                        <a:t>4.774 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>
                          <a:effectLst/>
                        </a:rPr>
                        <a:t>        </a:t>
                      </a:r>
                      <a:r>
                        <a:rPr lang="en-US" altLang="zh-TW" sz="1600" u="none" strike="noStrike">
                          <a:effectLst/>
                        </a:rPr>
                        <a:t>44.095 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u="none" strike="noStrike" dirty="0">
                          <a:effectLst/>
                        </a:rPr>
                        <a:t>           </a:t>
                      </a:r>
                      <a:r>
                        <a:rPr lang="en-US" altLang="zh-TW" sz="1600" u="none" strike="noStrike" dirty="0">
                          <a:effectLst/>
                        </a:rPr>
                        <a:t>0.732 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36895230"/>
                  </a:ext>
                </a:extLst>
              </a:tr>
            </a:tbl>
          </a:graphicData>
        </a:graphic>
      </p:graphicFrame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23</a:t>
            </a:fld>
            <a:endParaRPr lang="zh-TW" altLang="en-US" dirty="0"/>
          </a:p>
        </p:txBody>
      </p:sp>
      <p:graphicFrame>
        <p:nvGraphicFramePr>
          <p:cNvPr id="6" name="內容版面配置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3893684"/>
              </p:ext>
            </p:extLst>
          </p:nvPr>
        </p:nvGraphicFramePr>
        <p:xfrm>
          <a:off x="457201" y="4661940"/>
          <a:ext cx="8229599" cy="2065883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4249710">
                  <a:extLst>
                    <a:ext uri="{9D8B030D-6E8A-4147-A177-3AD203B41FA5}">
                      <a16:colId xmlns="" xmlns:a16="http://schemas.microsoft.com/office/drawing/2014/main" val="1115606540"/>
                    </a:ext>
                  </a:extLst>
                </a:gridCol>
                <a:gridCol w="1379096">
                  <a:extLst>
                    <a:ext uri="{9D8B030D-6E8A-4147-A177-3AD203B41FA5}">
                      <a16:colId xmlns="" xmlns:a16="http://schemas.microsoft.com/office/drawing/2014/main" val="2508107303"/>
                    </a:ext>
                  </a:extLst>
                </a:gridCol>
                <a:gridCol w="1379095">
                  <a:extLst>
                    <a:ext uri="{9D8B030D-6E8A-4147-A177-3AD203B41FA5}">
                      <a16:colId xmlns="" xmlns:a16="http://schemas.microsoft.com/office/drawing/2014/main" val="2592755790"/>
                    </a:ext>
                  </a:extLst>
                </a:gridCol>
                <a:gridCol w="1221698">
                  <a:extLst>
                    <a:ext uri="{9D8B030D-6E8A-4147-A177-3AD203B41FA5}">
                      <a16:colId xmlns="" xmlns:a16="http://schemas.microsoft.com/office/drawing/2014/main" val="3966649915"/>
                    </a:ext>
                  </a:extLst>
                </a:gridCol>
              </a:tblGrid>
              <a:tr h="5361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Test Data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MAE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MSE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196883171"/>
                  </a:ext>
                </a:extLst>
              </a:tr>
              <a:tr h="5361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RandomForestRegressor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 dirty="0">
                          <a:effectLst/>
                        </a:rPr>
                        <a:t>5.434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>
                          <a:effectLst/>
                        </a:rPr>
                        <a:t>59.231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 dirty="0">
                          <a:effectLst/>
                        </a:rPr>
                        <a:t>0.655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62375096"/>
                  </a:ext>
                </a:extLst>
              </a:tr>
              <a:tr h="99351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 err="1">
                          <a:solidFill>
                            <a:srgbClr val="FF0000"/>
                          </a:solidFill>
                          <a:effectLst/>
                        </a:rPr>
                        <a:t>RandomForestRegressor</a:t>
                      </a:r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zh-TW" alt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參數調整後</a:t>
                      </a:r>
                      <a:r>
                        <a:rPr lang="en-US" altLang="zh-TW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en-US" altLang="zh-TW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 dirty="0">
                          <a:effectLst/>
                        </a:rPr>
                        <a:t>4.882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>
                          <a:effectLst/>
                        </a:rPr>
                        <a:t>51.435</a:t>
                      </a:r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u="none" strike="noStrike" dirty="0">
                          <a:effectLst/>
                        </a:rPr>
                        <a:t>0.7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892054419"/>
                  </a:ext>
                </a:extLst>
              </a:tr>
            </a:tbl>
          </a:graphicData>
        </a:graphic>
      </p:graphicFrame>
      <p:sp>
        <p:nvSpPr>
          <p:cNvPr id="7" name="內容版面配置區 1"/>
          <p:cNvSpPr txBox="1">
            <a:spLocks/>
          </p:cNvSpPr>
          <p:nvPr/>
        </p:nvSpPr>
        <p:spPr bwMode="auto">
          <a:xfrm>
            <a:off x="457200" y="1001527"/>
            <a:ext cx="2061148" cy="472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00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CC6600"/>
              </a:buClr>
              <a:buSzPct val="75000"/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2pPr>
            <a:lvl3pPr marL="11430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SzPct val="75000"/>
              <a:buFont typeface="Wingdings" pitchFamily="2" charset="2"/>
              <a:buChar char="p"/>
            </a:pPr>
            <a:r>
              <a:rPr lang="zh-TW" altLang="en-US" sz="2400" b="1" kern="0" dirty="0" smtClean="0"/>
              <a:t>模型選擇</a:t>
            </a:r>
            <a:endParaRPr lang="en-US" altLang="zh-TW" sz="2400" kern="0" dirty="0" smtClean="0"/>
          </a:p>
          <a:p>
            <a:endParaRPr lang="en-US" altLang="zh-TW" sz="2400" kern="0" dirty="0" smtClean="0"/>
          </a:p>
          <a:p>
            <a:endParaRPr lang="zh-TW" altLang="en-US" sz="2400" kern="0" dirty="0"/>
          </a:p>
        </p:txBody>
      </p:sp>
      <p:sp>
        <p:nvSpPr>
          <p:cNvPr id="10" name="內容版面配置區 1"/>
          <p:cNvSpPr txBox="1">
            <a:spLocks/>
          </p:cNvSpPr>
          <p:nvPr/>
        </p:nvSpPr>
        <p:spPr bwMode="auto">
          <a:xfrm>
            <a:off x="457200" y="4083411"/>
            <a:ext cx="2061148" cy="472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00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n"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CC6600"/>
              </a:buClr>
              <a:buSzPct val="75000"/>
              <a:buFont typeface="Wingdings" pitchFamily="2" charset="2"/>
              <a:buChar char="Ø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2pPr>
            <a:lvl3pPr marL="11430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2" charset="2"/>
              <a:buChar char="n"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n"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SzPct val="75000"/>
              <a:buFont typeface="Wingdings" pitchFamily="2" charset="2"/>
              <a:buChar char="p"/>
            </a:pPr>
            <a:r>
              <a:rPr lang="zh-TW" altLang="en-US" sz="2400" b="1" kern="0" dirty="0" smtClean="0"/>
              <a:t>參數</a:t>
            </a:r>
            <a:r>
              <a:rPr lang="zh-TW" altLang="en-US" sz="2400" b="1" kern="0" dirty="0"/>
              <a:t>調整</a:t>
            </a:r>
            <a:endParaRPr lang="en-US" altLang="zh-TW" sz="2400" kern="0" dirty="0" smtClean="0"/>
          </a:p>
          <a:p>
            <a:endParaRPr lang="en-US" altLang="zh-TW" sz="2400" kern="0" dirty="0" smtClean="0"/>
          </a:p>
          <a:p>
            <a:endParaRPr lang="zh-TW" altLang="en-US" sz="2400" kern="0" dirty="0"/>
          </a:p>
        </p:txBody>
      </p:sp>
    </p:spTree>
    <p:extLst>
      <p:ext uri="{BB962C8B-B14F-4D97-AF65-F5344CB8AC3E}">
        <p14:creationId xmlns:p14="http://schemas.microsoft.com/office/powerpoint/2010/main" val="2875574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itchFamily="34" charset="-120"/>
              </a:rPr>
              <a:t>五</a:t>
            </a:r>
            <a:r>
              <a:rPr lang="zh-TW" altLang="en-US" dirty="0" smtClean="0">
                <a:latin typeface="微軟正黑體" pitchFamily="34" charset="-120"/>
              </a:rPr>
              <a:t>、結論與展望</a:t>
            </a:r>
            <a:endParaRPr lang="zh-TW" alt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7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187450"/>
            <a:ext cx="8229600" cy="5213350"/>
          </a:xfrm>
        </p:spPr>
        <p:txBody>
          <a:bodyPr/>
          <a:lstStyle/>
          <a:p>
            <a:r>
              <a:rPr lang="zh-TW" altLang="en-US" dirty="0" smtClean="0"/>
              <a:t>結論</a:t>
            </a:r>
            <a:endParaRPr lang="en-US" altLang="zh-TW" dirty="0" smtClean="0"/>
          </a:p>
          <a:p>
            <a:pPr lvl="1"/>
            <a:r>
              <a:rPr lang="zh-TW" altLang="en-US" sz="1800" dirty="0" smtClean="0"/>
              <a:t>屋齡、與捷運距離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調整後</a:t>
            </a:r>
            <a:r>
              <a:rPr lang="en-US" altLang="zh-TW" sz="1800" dirty="0" smtClean="0"/>
              <a:t>)</a:t>
            </a:r>
            <a:r>
              <a:rPr lang="zh-TW" altLang="en-US" sz="1800" dirty="0"/>
              <a:t>與</a:t>
            </a:r>
            <a:r>
              <a:rPr lang="zh-TW" altLang="en-US" sz="1800" dirty="0" smtClean="0"/>
              <a:t>便利超商數均和每坪價格具有相關性，同時在價格預測模型上，三個變數亦可解釋 </a:t>
            </a:r>
            <a:r>
              <a:rPr lang="en-US" altLang="zh-TW" sz="1800" dirty="0" smtClean="0"/>
              <a:t>6</a:t>
            </a:r>
            <a:r>
              <a:rPr lang="zh-TW" altLang="en-US" sz="1800" dirty="0" smtClean="0"/>
              <a:t>成多的價格變化</a:t>
            </a:r>
            <a:endParaRPr lang="en-US" altLang="zh-TW" sz="1800" dirty="0" smtClean="0"/>
          </a:p>
          <a:p>
            <a:pPr lvl="1"/>
            <a:r>
              <a:rPr lang="zh-TW" altLang="en-US" sz="1800" dirty="0" smtClean="0"/>
              <a:t>結合經緯度與</a:t>
            </a:r>
            <a:r>
              <a:rPr lang="en-US" altLang="zh-TW" sz="1800" dirty="0" smtClean="0"/>
              <a:t>GIS</a:t>
            </a:r>
            <a:r>
              <a:rPr lang="zh-TW" altLang="en-US" sz="1800" dirty="0" smtClean="0"/>
              <a:t>資料，</a:t>
            </a:r>
            <a:r>
              <a:rPr lang="zh-TW" altLang="en-US" sz="1800" dirty="0"/>
              <a:t>整理出「捷運步行</a:t>
            </a:r>
            <a:r>
              <a:rPr lang="zh-TW" altLang="en-US" sz="1800" dirty="0" smtClean="0"/>
              <a:t>距離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交通、商圈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」、「與主要幹道距離</a:t>
            </a:r>
            <a:r>
              <a:rPr lang="en-US" altLang="zh-TW" sz="1800" dirty="0" smtClean="0"/>
              <a:t>(</a:t>
            </a:r>
            <a:r>
              <a:rPr lang="zh-TW" altLang="en-US" sz="1800" dirty="0"/>
              <a:t>交通</a:t>
            </a:r>
            <a:r>
              <a:rPr lang="zh-TW" altLang="en-US" sz="1800" dirty="0" smtClean="0"/>
              <a:t>、</a:t>
            </a:r>
            <a:r>
              <a:rPr lang="zh-TW" altLang="en-US" sz="1800" dirty="0"/>
              <a:t>商圈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」、「重要建案</a:t>
            </a:r>
            <a:r>
              <a:rPr lang="en-US" altLang="zh-TW" sz="1800" dirty="0" smtClean="0"/>
              <a:t>&amp;</a:t>
            </a:r>
            <a:r>
              <a:rPr lang="zh-TW" altLang="en-US" sz="1800" dirty="0" smtClean="0"/>
              <a:t>生活圈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生活機能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」與「平均所得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購買力</a:t>
            </a:r>
            <a:r>
              <a:rPr lang="zh-TW" altLang="en-US" sz="1800" dirty="0"/>
              <a:t>、</a:t>
            </a:r>
            <a:r>
              <a:rPr lang="zh-TW" altLang="en-US" sz="1800" dirty="0" smtClean="0"/>
              <a:t>社區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」，這些空間特徵可以提高價格</a:t>
            </a:r>
            <a:r>
              <a:rPr lang="zh-TW" altLang="en-US" sz="1800" dirty="0"/>
              <a:t>預測</a:t>
            </a:r>
            <a:r>
              <a:rPr lang="zh-TW" altLang="en-US" sz="1800" dirty="0" smtClean="0"/>
              <a:t>模型的精準度</a:t>
            </a:r>
            <a:endParaRPr lang="en-US" altLang="zh-TW" sz="1800" dirty="0" smtClean="0"/>
          </a:p>
          <a:p>
            <a:pPr lvl="1"/>
            <a:r>
              <a:rPr lang="zh-TW" altLang="en-US" sz="1800" dirty="0" smtClean="0"/>
              <a:t>最終模型</a:t>
            </a:r>
            <a:r>
              <a:rPr lang="zh-TW" altLang="en-US" sz="1800" dirty="0"/>
              <a:t>約</a:t>
            </a:r>
            <a:r>
              <a:rPr lang="zh-TW" altLang="en-US" sz="1800" dirty="0" smtClean="0"/>
              <a:t>可以解釋測試資料 </a:t>
            </a:r>
            <a:r>
              <a:rPr lang="en-US" altLang="zh-TW" sz="1800" dirty="0" smtClean="0"/>
              <a:t>70%</a:t>
            </a:r>
            <a:r>
              <a:rPr lang="zh-TW" altLang="en-US" sz="1800" dirty="0" smtClean="0"/>
              <a:t> 的價格變化</a:t>
            </a:r>
            <a:endParaRPr lang="en-US" altLang="zh-TW" sz="1800" dirty="0"/>
          </a:p>
          <a:p>
            <a:r>
              <a:rPr lang="zh-TW" altLang="en-US" dirty="0" smtClean="0"/>
              <a:t>展望</a:t>
            </a:r>
            <a:endParaRPr lang="en-US" altLang="zh-TW" dirty="0" smtClean="0"/>
          </a:p>
          <a:p>
            <a:pPr lvl="1"/>
            <a:r>
              <a:rPr lang="zh-TW" altLang="en-US" sz="1800" dirty="0" smtClean="0"/>
              <a:t>主要資料除了屋齡外，嚴重缺少其他不動產資訊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坪數、樓層、隔間等</a:t>
            </a:r>
            <a:r>
              <a:rPr lang="en-US" altLang="zh-TW" sz="1800" dirty="0" smtClean="0"/>
              <a:t>)</a:t>
            </a:r>
            <a:r>
              <a:rPr lang="zh-TW" altLang="en-US" sz="1800" dirty="0" smtClean="0"/>
              <a:t>，若能補齊，將能有效改進模型</a:t>
            </a:r>
            <a:endParaRPr lang="en-US" altLang="zh-TW" sz="1800" dirty="0" smtClean="0"/>
          </a:p>
          <a:p>
            <a:pPr lvl="1"/>
            <a:r>
              <a:rPr lang="zh-TW" altLang="en-US" sz="1800" dirty="0" smtClean="0"/>
              <a:t>由於資料的交易時間為</a:t>
            </a:r>
            <a:r>
              <a:rPr lang="en-US" altLang="zh-TW" sz="1800" dirty="0" smtClean="0"/>
              <a:t>2012</a:t>
            </a:r>
            <a:r>
              <a:rPr lang="zh-TW" altLang="en-US" sz="1800" dirty="0" smtClean="0"/>
              <a:t>至</a:t>
            </a:r>
            <a:r>
              <a:rPr lang="en-US" altLang="zh-TW" sz="1800" dirty="0" smtClean="0"/>
              <a:t>2013</a:t>
            </a:r>
            <a:r>
              <a:rPr lang="zh-TW" altLang="en-US" sz="1800" dirty="0" smtClean="0"/>
              <a:t>年，距今略久，導致部分具有時效性的地理資訊未能有效運用，若能加資料擴展至近期數據，將能豐富空間特徵</a:t>
            </a:r>
            <a:endParaRPr lang="en-US" altLang="zh-TW" sz="1800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itchFamily="34" charset="-120"/>
              </a:rPr>
              <a:t>結論</a:t>
            </a:r>
            <a:r>
              <a:rPr lang="zh-TW" altLang="en-US" dirty="0" smtClean="0">
                <a:latin typeface="微軟正黑體" pitchFamily="34" charset="-120"/>
              </a:rPr>
              <a:t>與展望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25</a:t>
            </a:fld>
            <a:endParaRPr lang="zh-TW" altLang="en-US"/>
          </a:p>
        </p:txBody>
      </p:sp>
      <p:sp>
        <p:nvSpPr>
          <p:cNvPr id="6" name="內容版面配置區 1"/>
          <p:cNvSpPr txBox="1">
            <a:spLocks/>
          </p:cNvSpPr>
          <p:nvPr/>
        </p:nvSpPr>
        <p:spPr bwMode="auto">
          <a:xfrm>
            <a:off x="4477662" y="6290063"/>
            <a:ext cx="3492708" cy="418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1pPr>
            <a:lvl2pPr marL="742950" indent="-28575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n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2pPr>
            <a:lvl3pPr marL="1143000" indent="-228600" algn="l" rtl="0" fontAlgn="base">
              <a:lnSpc>
                <a:spcPct val="120000"/>
              </a:lnSpc>
              <a:spcBef>
                <a:spcPts val="648"/>
              </a:spcBef>
              <a:spcAft>
                <a:spcPts val="0"/>
              </a:spcAft>
              <a:buClrTx/>
              <a:buSzPct val="75000"/>
              <a:buFont typeface="Wingdings" pitchFamily="2" charset="2"/>
              <a:buChar char="p"/>
              <a:def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+mn-cs"/>
              </a:defRPr>
            </a:lvl3pPr>
            <a:lvl4pPr marL="16002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 algn="l" rtl="0" fontAlgn="base">
              <a:lnSpc>
                <a:spcPct val="110000"/>
              </a:lnSpc>
              <a:spcBef>
                <a:spcPct val="3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Wingdings" pitchFamily="2" charset="2"/>
              <a:buChar char="§"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30000"/>
              </a:spcBef>
              <a:spcAft>
                <a:spcPct val="0"/>
              </a:spcAft>
              <a:buClr>
                <a:srgbClr val="FF9900"/>
              </a:buClr>
              <a:buSzPct val="8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altLang="zh-TW" sz="1600" kern="0" dirty="0" smtClean="0"/>
              <a:t>※</a:t>
            </a:r>
            <a:r>
              <a:rPr lang="zh-TW" altLang="en-US" sz="1600" kern="0" dirty="0" smtClean="0"/>
              <a:t>詳細地圖資訊可參考右方檔案</a:t>
            </a:r>
            <a:endParaRPr lang="zh-TW" altLang="en-US" sz="1600" kern="0" dirty="0"/>
          </a:p>
        </p:txBody>
      </p:sp>
      <p:graphicFrame>
        <p:nvGraphicFramePr>
          <p:cNvPr id="7" name="物件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5342007"/>
              </p:ext>
            </p:extLst>
          </p:nvPr>
        </p:nvGraphicFramePr>
        <p:xfrm>
          <a:off x="7503551" y="6180930"/>
          <a:ext cx="825034" cy="6365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封裝程式殼層物件" showAsIcon="1" r:id="rId3" imgW="569880" imgH="440280" progId="Package">
                  <p:embed/>
                </p:oleObj>
              </mc:Choice>
              <mc:Fallback>
                <p:oleObj name="封裝程式殼層物件" showAsIcon="1" r:id="rId3" imgW="569880" imgH="4402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03551" y="6180930"/>
                        <a:ext cx="825034" cy="6365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95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b="1" dirty="0" smtClean="0"/>
              <a:t>謝謝</a:t>
            </a:r>
            <a:r>
              <a:rPr lang="zh-TW" altLang="en-US" sz="4000" b="1" dirty="0"/>
              <a:t>聆聽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094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一、目標說明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632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400" dirty="0" smtClean="0"/>
              <a:t>根據 </a:t>
            </a:r>
            <a:r>
              <a:rPr lang="en-US" altLang="zh-TW" sz="2400" dirty="0" smtClean="0"/>
              <a:t>UCI</a:t>
            </a:r>
            <a:r>
              <a:rPr lang="zh-TW" altLang="en-US" sz="2400" dirty="0" smtClean="0"/>
              <a:t> 提供的新店區不動產資料，找出對於每坪價格的可能影響因素</a:t>
            </a:r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zh-TW" altLang="en-US" sz="2400" dirty="0" smtClean="0"/>
              <a:t>結合</a:t>
            </a:r>
            <a:r>
              <a:rPr lang="en-US" altLang="zh-TW" sz="2400" dirty="0" smtClean="0"/>
              <a:t>GIS</a:t>
            </a:r>
            <a:r>
              <a:rPr lang="zh-TW" altLang="en-US" sz="2400" dirty="0" smtClean="0"/>
              <a:t>資料，發掘新的空間特徵</a:t>
            </a:r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zh-TW" altLang="en-US" sz="2400" dirty="0" smtClean="0"/>
              <a:t>建立預測模型，並評估模型的優劣</a:t>
            </a:r>
            <a:endParaRPr lang="zh-TW" altLang="en-US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目標說明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76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二</a:t>
            </a:r>
            <a:r>
              <a:rPr lang="zh-TW" altLang="en-US" dirty="0" smtClean="0"/>
              <a:t>、資料說明與</a:t>
            </a:r>
            <a:r>
              <a:rPr lang="zh-TW" altLang="en-US" dirty="0"/>
              <a:t>探索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7137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主要</a:t>
            </a:r>
            <a:r>
              <a:rPr lang="zh-TW" altLang="en-US" dirty="0" smtClean="0"/>
              <a:t>資料</a:t>
            </a:r>
            <a:endParaRPr lang="en-US" altLang="zh-TW" dirty="0" smtClean="0"/>
          </a:p>
          <a:p>
            <a:pPr lvl="1"/>
            <a:r>
              <a:rPr lang="zh-TW" altLang="en-US" dirty="0"/>
              <a:t>名稱：</a:t>
            </a:r>
            <a:r>
              <a:rPr lang="en-US" altLang="zh-TW" dirty="0"/>
              <a:t>Real estate valuation data set</a:t>
            </a:r>
          </a:p>
          <a:p>
            <a:pPr lvl="1"/>
            <a:r>
              <a:rPr lang="zh-TW" altLang="en-US" dirty="0"/>
              <a:t>來源：</a:t>
            </a:r>
            <a:r>
              <a:rPr lang="en-US" altLang="zh-TW" dirty="0"/>
              <a:t>UCI Machine Learning Repository</a:t>
            </a:r>
            <a:r>
              <a:rPr lang="zh-TW" altLang="en-US" dirty="0"/>
              <a:t>，</a:t>
            </a:r>
            <a:r>
              <a:rPr lang="en-US" altLang="zh-TW" dirty="0"/>
              <a:t>	</a:t>
            </a:r>
            <a:r>
              <a:rPr lang="en-US" altLang="zh-TW" sz="1800" dirty="0"/>
              <a:t>https://archive.ics.uci.edu/ml/datasets/Real+estate+valuation+data+set</a:t>
            </a:r>
            <a:endParaRPr lang="en-US" altLang="zh-TW" dirty="0"/>
          </a:p>
          <a:p>
            <a:pPr lvl="1"/>
            <a:r>
              <a:rPr lang="zh-TW" altLang="en-US" dirty="0"/>
              <a:t>樣本數：</a:t>
            </a:r>
            <a:r>
              <a:rPr lang="en-US" altLang="zh-TW" dirty="0" smtClean="0"/>
              <a:t>414</a:t>
            </a:r>
          </a:p>
          <a:p>
            <a:pPr lvl="1"/>
            <a:r>
              <a:rPr lang="zh-TW" altLang="en-US" dirty="0" smtClean="0"/>
              <a:t>變數：每</a:t>
            </a:r>
            <a:r>
              <a:rPr lang="zh-TW" altLang="en-US" dirty="0"/>
              <a:t>坪</a:t>
            </a:r>
            <a:r>
              <a:rPr lang="zh-TW" altLang="en-US" dirty="0" smtClean="0"/>
              <a:t>價格、屋齡、經緯度等</a:t>
            </a:r>
            <a:endParaRPr lang="en-US" altLang="zh-TW" dirty="0" smtClean="0"/>
          </a:p>
          <a:p>
            <a:pPr lvl="1"/>
            <a:endParaRPr lang="en-US" altLang="zh-TW" dirty="0"/>
          </a:p>
          <a:p>
            <a:r>
              <a:rPr lang="zh-TW" altLang="en-US" dirty="0" smtClean="0"/>
              <a:t>補充資料</a:t>
            </a:r>
            <a:endParaRPr lang="en-US" altLang="zh-TW" dirty="0"/>
          </a:p>
          <a:p>
            <a:pPr lvl="1"/>
            <a:r>
              <a:rPr lang="zh-TW" altLang="en-US" dirty="0"/>
              <a:t>捷運站、捷運</a:t>
            </a:r>
            <a:r>
              <a:rPr lang="zh-TW" altLang="en-US" dirty="0" smtClean="0"/>
              <a:t>路線 </a:t>
            </a:r>
            <a:r>
              <a:rPr lang="en-US" altLang="zh-TW" dirty="0" smtClean="0"/>
              <a:t>(</a:t>
            </a:r>
            <a:r>
              <a:rPr lang="zh-TW" altLang="en-US" dirty="0" smtClean="0"/>
              <a:t>國土測繪圖資</a:t>
            </a:r>
            <a:r>
              <a:rPr lang="en-US" altLang="zh-TW" dirty="0" smtClean="0"/>
              <a:t>)</a:t>
            </a:r>
            <a:endParaRPr lang="en-US" altLang="zh-TW" dirty="0"/>
          </a:p>
          <a:p>
            <a:pPr lvl="1"/>
            <a:r>
              <a:rPr lang="en-US" altLang="zh-TW" dirty="0" err="1" smtClean="0"/>
              <a:t>OpenStreetMap</a:t>
            </a:r>
            <a:r>
              <a:rPr lang="zh-TW" altLang="en-US" dirty="0" smtClean="0"/>
              <a:t> 街道</a:t>
            </a:r>
            <a:r>
              <a:rPr lang="zh-TW" altLang="en-US" dirty="0"/>
              <a:t>資料</a:t>
            </a:r>
            <a:endParaRPr lang="en-US" altLang="zh-TW" dirty="0"/>
          </a:p>
          <a:p>
            <a:pPr lvl="1"/>
            <a:r>
              <a:rPr lang="zh-TW" altLang="en-US" dirty="0"/>
              <a:t>財政部</a:t>
            </a:r>
            <a:r>
              <a:rPr lang="en-US" altLang="zh-TW" dirty="0"/>
              <a:t>2012</a:t>
            </a:r>
            <a:r>
              <a:rPr lang="zh-TW" altLang="en-US" dirty="0"/>
              <a:t>年村里所得資料</a:t>
            </a:r>
            <a:endParaRPr lang="en-US" altLang="zh-TW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資料說明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975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154256"/>
            <a:ext cx="8492836" cy="5573568"/>
          </a:xfrm>
        </p:spPr>
        <p:txBody>
          <a:bodyPr/>
          <a:lstStyle/>
          <a:p>
            <a:r>
              <a:rPr lang="zh-TW" altLang="en-US" sz="1800" dirty="0" smtClean="0"/>
              <a:t>敘述性統計</a:t>
            </a:r>
            <a:endParaRPr lang="en-US" altLang="zh-TW" sz="1800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r>
              <a:rPr lang="zh-TW" altLang="en-US" sz="1800" dirty="0" smtClean="0"/>
              <a:t>可使用的變數共有 </a:t>
            </a:r>
            <a:r>
              <a:rPr lang="en-US" altLang="zh-TW" sz="1800" dirty="0" smtClean="0"/>
              <a:t>7</a:t>
            </a:r>
            <a:r>
              <a:rPr lang="zh-TW" altLang="en-US" sz="1800" dirty="0" smtClean="0"/>
              <a:t> 個</a:t>
            </a:r>
            <a:r>
              <a:rPr lang="en-US" altLang="zh-TW" sz="1800" dirty="0" smtClean="0"/>
              <a:t>(</a:t>
            </a:r>
            <a:r>
              <a:rPr lang="zh-TW" altLang="en-US" sz="1800" dirty="0" smtClean="0"/>
              <a:t>排除</a:t>
            </a:r>
            <a:r>
              <a:rPr lang="en-US" altLang="zh-TW" sz="1800" dirty="0" smtClean="0"/>
              <a:t>No</a:t>
            </a:r>
            <a:r>
              <a:rPr lang="zh-TW" altLang="en-US" sz="1800" dirty="0" smtClean="0"/>
              <a:t>編號</a:t>
            </a:r>
            <a:r>
              <a:rPr lang="en-US" altLang="zh-TW" sz="1800" dirty="0" smtClean="0"/>
              <a:t>)</a:t>
            </a:r>
          </a:p>
          <a:p>
            <a:pPr lvl="1"/>
            <a:r>
              <a:rPr lang="zh-TW" altLang="en-US" sz="1600" dirty="0" smtClean="0"/>
              <a:t>每坪價格</a:t>
            </a:r>
            <a:r>
              <a:rPr lang="zh-TW" altLang="en-US" sz="1600" b="0" dirty="0" smtClean="0"/>
              <a:t>：平均約 </a:t>
            </a:r>
            <a:r>
              <a:rPr lang="en-US" altLang="zh-TW" sz="1600" b="0" dirty="0" smtClean="0"/>
              <a:t>38 </a:t>
            </a:r>
            <a:r>
              <a:rPr lang="zh-TW" altLang="en-US" sz="1600" b="0" dirty="0" smtClean="0"/>
              <a:t>萬，中位數略高於平均 </a:t>
            </a:r>
            <a:r>
              <a:rPr lang="en-US" altLang="zh-TW" sz="1600" b="0" dirty="0" smtClean="0"/>
              <a:t>(vs. 2012</a:t>
            </a:r>
            <a:r>
              <a:rPr lang="zh-TW" altLang="en-US" sz="1600" b="0" dirty="0" smtClean="0"/>
              <a:t>年，台北：</a:t>
            </a:r>
            <a:r>
              <a:rPr lang="en-US" altLang="zh-TW" sz="1600" b="0" dirty="0" smtClean="0"/>
              <a:t>73.9</a:t>
            </a:r>
            <a:r>
              <a:rPr lang="zh-TW" altLang="en-US" sz="1600" b="0" dirty="0" smtClean="0"/>
              <a:t>，新北：</a:t>
            </a:r>
            <a:r>
              <a:rPr lang="en-US" altLang="zh-TW" sz="1600" b="0" dirty="0" smtClean="0"/>
              <a:t>38.2)</a:t>
            </a:r>
          </a:p>
          <a:p>
            <a:pPr lvl="1"/>
            <a:r>
              <a:rPr lang="zh-TW" altLang="en-US" sz="1600" b="0" dirty="0" smtClean="0"/>
              <a:t>交易月：轉換為實際時間後，最早交易時間為</a:t>
            </a:r>
            <a:r>
              <a:rPr lang="en-US" altLang="zh-TW" sz="1600" b="0" dirty="0" smtClean="0"/>
              <a:t>2012</a:t>
            </a:r>
            <a:r>
              <a:rPr lang="zh-TW" altLang="en-US" sz="1600" b="0" dirty="0" smtClean="0"/>
              <a:t>年</a:t>
            </a:r>
            <a:r>
              <a:rPr lang="en-US" altLang="zh-TW" sz="1600" b="0" dirty="0" smtClean="0"/>
              <a:t>9</a:t>
            </a:r>
            <a:r>
              <a:rPr lang="zh-TW" altLang="en-US" sz="1600" b="0" dirty="0" smtClean="0"/>
              <a:t>月，最晚交易時間為</a:t>
            </a:r>
            <a:r>
              <a:rPr lang="en-US" altLang="zh-TW" sz="1600" b="0" dirty="0" smtClean="0"/>
              <a:t>2013</a:t>
            </a:r>
            <a:r>
              <a:rPr lang="zh-TW" altLang="en-US" sz="1600" b="0" dirty="0" smtClean="0"/>
              <a:t>年</a:t>
            </a:r>
            <a:r>
              <a:rPr lang="en-US" altLang="zh-TW" sz="1600" b="0" dirty="0" smtClean="0"/>
              <a:t>7</a:t>
            </a:r>
            <a:r>
              <a:rPr lang="zh-TW" altLang="en-US" sz="1600" b="0" dirty="0" smtClean="0"/>
              <a:t>月</a:t>
            </a:r>
            <a:endParaRPr lang="en-US" altLang="zh-TW" sz="1600" b="0" dirty="0" smtClean="0"/>
          </a:p>
          <a:p>
            <a:pPr lvl="1"/>
            <a:r>
              <a:rPr lang="zh-TW" altLang="en-US" sz="1600" dirty="0" smtClean="0"/>
              <a:t>屋齡</a:t>
            </a:r>
            <a:r>
              <a:rPr lang="zh-TW" altLang="en-US" sz="1600" b="0" dirty="0" smtClean="0"/>
              <a:t>：平均屋齡約</a:t>
            </a:r>
            <a:r>
              <a:rPr lang="en-US" altLang="zh-TW" sz="1600" b="0" dirty="0" smtClean="0"/>
              <a:t>17.7</a:t>
            </a:r>
            <a:r>
              <a:rPr lang="zh-TW" altLang="en-US" sz="1600" b="0" dirty="0" smtClean="0"/>
              <a:t>年，標準差較大，顯示新店地區新舊屋並存</a:t>
            </a:r>
            <a:endParaRPr lang="en-US" altLang="zh-TW" sz="1600" b="0" dirty="0" smtClean="0"/>
          </a:p>
          <a:p>
            <a:pPr lvl="1"/>
            <a:r>
              <a:rPr lang="zh-TW" altLang="en-US" sz="1600" dirty="0"/>
              <a:t>與捷運站</a:t>
            </a:r>
            <a:r>
              <a:rPr lang="zh-TW" altLang="en-US" sz="1600" dirty="0" smtClean="0"/>
              <a:t>距離</a:t>
            </a:r>
            <a:r>
              <a:rPr lang="zh-TW" altLang="en-US" sz="1600" b="0" dirty="0" smtClean="0"/>
              <a:t>：平均落在 </a:t>
            </a:r>
            <a:r>
              <a:rPr lang="en-US" altLang="zh-TW" sz="1600" b="0" dirty="0" smtClean="0"/>
              <a:t>1</a:t>
            </a:r>
            <a:r>
              <a:rPr lang="zh-TW" altLang="en-US" sz="1600" b="0" dirty="0" smtClean="0"/>
              <a:t>公里左右，最遠可達</a:t>
            </a:r>
            <a:r>
              <a:rPr lang="en-US" altLang="zh-TW" sz="1600" b="0" dirty="0" smtClean="0"/>
              <a:t>6.5</a:t>
            </a:r>
            <a:r>
              <a:rPr lang="zh-TW" altLang="en-US" sz="1600" b="0" dirty="0" smtClean="0"/>
              <a:t>公里，呈現正偏態分布</a:t>
            </a:r>
            <a:endParaRPr lang="en-US" altLang="zh-TW" sz="1600" b="0" dirty="0" smtClean="0"/>
          </a:p>
          <a:p>
            <a:pPr lvl="1"/>
            <a:r>
              <a:rPr lang="zh-TW" altLang="en-US" sz="1600" b="0" dirty="0"/>
              <a:t>便利商店</a:t>
            </a:r>
            <a:r>
              <a:rPr lang="zh-TW" altLang="en-US" sz="1600" b="0" dirty="0" smtClean="0"/>
              <a:t>數：資料並無說明半徑範圍，平均落在</a:t>
            </a:r>
            <a:r>
              <a:rPr lang="en-US" altLang="zh-TW" sz="1600" b="0" dirty="0" smtClean="0"/>
              <a:t>4.1</a:t>
            </a:r>
            <a:r>
              <a:rPr lang="zh-TW" altLang="en-US" sz="1600" b="0" dirty="0" smtClean="0"/>
              <a:t>間</a:t>
            </a:r>
          </a:p>
          <a:p>
            <a:pPr lvl="1"/>
            <a:endParaRPr lang="en-US" altLang="zh-TW" sz="1600" b="0" dirty="0" smtClean="0"/>
          </a:p>
          <a:p>
            <a:pPr lvl="1"/>
            <a:endParaRPr lang="en-US" altLang="zh-TW" sz="1800" b="0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資料探索 ── </a:t>
            </a:r>
            <a:r>
              <a:rPr lang="en-US" altLang="zh-TW" dirty="0" smtClean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7</a:t>
            </a:fld>
            <a:endParaRPr lang="zh-TW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3995463"/>
              </p:ext>
            </p:extLst>
          </p:nvPr>
        </p:nvGraphicFramePr>
        <p:xfrm>
          <a:off x="457200" y="1697994"/>
          <a:ext cx="8229602" cy="2384478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1713345">
                  <a:extLst>
                    <a:ext uri="{9D8B030D-6E8A-4147-A177-3AD203B41FA5}">
                      <a16:colId xmlns="" xmlns:a16="http://schemas.microsoft.com/office/drawing/2014/main" val="2984689928"/>
                    </a:ext>
                  </a:extLst>
                </a:gridCol>
                <a:gridCol w="1481815">
                  <a:extLst>
                    <a:ext uri="{9D8B030D-6E8A-4147-A177-3AD203B41FA5}">
                      <a16:colId xmlns="" xmlns:a16="http://schemas.microsoft.com/office/drawing/2014/main" val="2373592082"/>
                    </a:ext>
                  </a:extLst>
                </a:gridCol>
                <a:gridCol w="719206">
                  <a:extLst>
                    <a:ext uri="{9D8B030D-6E8A-4147-A177-3AD203B41FA5}">
                      <a16:colId xmlns="" xmlns:a16="http://schemas.microsoft.com/office/drawing/2014/main" val="4205363942"/>
                    </a:ext>
                  </a:extLst>
                </a:gridCol>
                <a:gridCol w="719206">
                  <a:extLst>
                    <a:ext uri="{9D8B030D-6E8A-4147-A177-3AD203B41FA5}">
                      <a16:colId xmlns="" xmlns:a16="http://schemas.microsoft.com/office/drawing/2014/main" val="3967625739"/>
                    </a:ext>
                  </a:extLst>
                </a:gridCol>
                <a:gridCol w="719206">
                  <a:extLst>
                    <a:ext uri="{9D8B030D-6E8A-4147-A177-3AD203B41FA5}">
                      <a16:colId xmlns="" xmlns:a16="http://schemas.microsoft.com/office/drawing/2014/main" val="2531889815"/>
                    </a:ext>
                  </a:extLst>
                </a:gridCol>
                <a:gridCol w="719206">
                  <a:extLst>
                    <a:ext uri="{9D8B030D-6E8A-4147-A177-3AD203B41FA5}">
                      <a16:colId xmlns="" xmlns:a16="http://schemas.microsoft.com/office/drawing/2014/main" val="1241574202"/>
                    </a:ext>
                  </a:extLst>
                </a:gridCol>
                <a:gridCol w="719206">
                  <a:extLst>
                    <a:ext uri="{9D8B030D-6E8A-4147-A177-3AD203B41FA5}">
                      <a16:colId xmlns="" xmlns:a16="http://schemas.microsoft.com/office/drawing/2014/main" val="2096684594"/>
                    </a:ext>
                  </a:extLst>
                </a:gridCol>
                <a:gridCol w="719206">
                  <a:extLst>
                    <a:ext uri="{9D8B030D-6E8A-4147-A177-3AD203B41FA5}">
                      <a16:colId xmlns="" xmlns:a16="http://schemas.microsoft.com/office/drawing/2014/main" val="3008692769"/>
                    </a:ext>
                  </a:extLst>
                </a:gridCol>
                <a:gridCol w="719206">
                  <a:extLst>
                    <a:ext uri="{9D8B030D-6E8A-4147-A177-3AD203B41FA5}">
                      <a16:colId xmlns="" xmlns:a16="http://schemas.microsoft.com/office/drawing/2014/main" val="3335556867"/>
                    </a:ext>
                  </a:extLst>
                </a:gridCol>
              </a:tblGrid>
              <a:tr h="264942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 dirty="0" smtClean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變數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說明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平均數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標準差</a:t>
                      </a:r>
                      <a:endParaRPr lang="zh-TW" altLang="en-US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min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25%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50%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75%</a:t>
                      </a:r>
                      <a:endParaRPr lang="en-US" altLang="zh-TW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max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extLst>
                  <a:ext uri="{0D108BD9-81ED-4DB2-BD59-A6C34878D82A}">
                    <a16:rowId xmlns="" xmlns:a16="http://schemas.microsoft.com/office/drawing/2014/main" val="359211386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每坪價格</a:t>
                      </a:r>
                      <a:endParaRPr lang="zh-TW" alt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38.0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13.6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7.6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27.7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38.5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46.6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117.5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1873031022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No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編號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207.5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119.7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104.3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207.5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310.8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414.0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3262813858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Trans_Date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交易月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2,012.7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2,012.9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2,013.2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2,013.4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2,013.6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577304849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屋齡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17.7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11.4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9.0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16.1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28.2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43.8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1779249623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D2MRT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與捷運站距離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1,083.9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1,262.1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23.4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289.3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492.2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1,454.3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6,488.0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1041352195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n_convenience_stores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便利商店數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4.1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4.0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6.0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10.0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479211691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lat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緯度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24.9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25.0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3828433116"/>
                  </a:ext>
                </a:extLst>
              </a:tr>
              <a:tr h="2649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lon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經度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  <a:ea typeface="微軟正黑體" panose="020B0604030504040204" pitchFamily="34" charset="-120"/>
                      </a:endParaRPr>
                    </a:p>
                  </a:txBody>
                  <a:tcPr marL="5895" marR="5895" marT="589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0.0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121.5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微軟正黑體" panose="020B0604030504040204" pitchFamily="34" charset="-120"/>
                        </a:rPr>
                        <a:t>121.6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="" xmlns:a16="http://schemas.microsoft.com/office/drawing/2014/main" val="2223995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1473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199" y="1187450"/>
            <a:ext cx="3458409" cy="5213350"/>
          </a:xfrm>
        </p:spPr>
        <p:txBody>
          <a:bodyPr/>
          <a:lstStyle/>
          <a:p>
            <a:r>
              <a:rPr lang="zh-TW" altLang="en-US" dirty="0" smtClean="0"/>
              <a:t>右圖為每坪價格</a:t>
            </a:r>
            <a:r>
              <a:rPr lang="en-US" altLang="zh-TW" dirty="0" smtClean="0"/>
              <a:t>(Y)</a:t>
            </a:r>
            <a:r>
              <a:rPr lang="zh-TW" altLang="en-US" dirty="0" smtClean="0"/>
              <a:t>的分布情況，可以發現</a:t>
            </a:r>
            <a:r>
              <a:rPr lang="zh-TW" altLang="en-US" dirty="0"/>
              <a:t>每坪</a:t>
            </a:r>
            <a:r>
              <a:rPr lang="zh-TW" altLang="en-US" dirty="0" smtClean="0"/>
              <a:t>價格大致呈現鐘形分布，主要集中在</a:t>
            </a:r>
            <a:r>
              <a:rPr lang="en-US" altLang="zh-TW" u="sng" dirty="0" smtClean="0"/>
              <a:t>25</a:t>
            </a:r>
            <a:r>
              <a:rPr lang="zh-TW" altLang="en-US" u="sng" dirty="0" smtClean="0"/>
              <a:t>萬至</a:t>
            </a:r>
            <a:r>
              <a:rPr lang="en-US" altLang="zh-TW" u="sng" dirty="0" smtClean="0"/>
              <a:t>50</a:t>
            </a:r>
            <a:r>
              <a:rPr lang="zh-TW" altLang="en-US" u="sng" dirty="0" smtClean="0"/>
              <a:t>萬區間</a:t>
            </a:r>
            <a:endParaRPr lang="en-US" altLang="zh-TW" u="sng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同時從兩張圖均可明顯</a:t>
            </a:r>
            <a:r>
              <a:rPr lang="zh-TW" altLang="en-US" dirty="0"/>
              <a:t>發現，每坪</a:t>
            </a:r>
            <a:r>
              <a:rPr lang="zh-TW" altLang="en-US" dirty="0" smtClean="0"/>
              <a:t>價格最大值為</a:t>
            </a:r>
            <a:r>
              <a:rPr lang="en-US" altLang="zh-TW" dirty="0" smtClean="0"/>
              <a:t>117.5</a:t>
            </a:r>
            <a:r>
              <a:rPr lang="zh-TW" altLang="en-US" dirty="0" smtClean="0"/>
              <a:t>萬，是一筆相對嚴重的</a:t>
            </a:r>
            <a:r>
              <a:rPr lang="en-US" altLang="zh-TW" u="sng" dirty="0" smtClean="0"/>
              <a:t>outlier</a:t>
            </a:r>
            <a:r>
              <a:rPr lang="zh-TW" altLang="en-US" dirty="0" smtClean="0"/>
              <a:t>，故在之後的模型分析中，會將其</a:t>
            </a:r>
            <a:r>
              <a:rPr lang="zh-TW" altLang="en-US" u="sng" dirty="0" smtClean="0"/>
              <a:t>排除</a:t>
            </a:r>
            <a:endParaRPr lang="en-US" altLang="zh-TW" u="sng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408" y="971551"/>
            <a:ext cx="4618792" cy="5886449"/>
          </a:xfrm>
          <a:prstGeom prst="rect">
            <a:avLst/>
          </a:prstGeom>
        </p:spPr>
      </p:pic>
      <p:grpSp>
        <p:nvGrpSpPr>
          <p:cNvPr id="26" name="群組 25"/>
          <p:cNvGrpSpPr/>
          <p:nvPr/>
        </p:nvGrpSpPr>
        <p:grpSpPr>
          <a:xfrm>
            <a:off x="7493357" y="2643018"/>
            <a:ext cx="1193443" cy="769883"/>
            <a:chOff x="7283002" y="3789237"/>
            <a:chExt cx="1193443" cy="769883"/>
          </a:xfrm>
        </p:grpSpPr>
        <p:sp>
          <p:nvSpPr>
            <p:cNvPr id="16" name="內容版面配置區 1"/>
            <p:cNvSpPr txBox="1">
              <a:spLocks/>
            </p:cNvSpPr>
            <p:nvPr/>
          </p:nvSpPr>
          <p:spPr bwMode="auto">
            <a:xfrm>
              <a:off x="7283002" y="3789237"/>
              <a:ext cx="1193443" cy="493121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en-US" altLang="zh-TW" kern="0" dirty="0" smtClean="0">
                  <a:solidFill>
                    <a:srgbClr val="FF0000"/>
                  </a:solidFill>
                </a:rPr>
                <a:t>117.5</a:t>
              </a:r>
              <a:r>
                <a:rPr lang="zh-TW" altLang="en-US" kern="0" dirty="0" smtClean="0">
                  <a:solidFill>
                    <a:srgbClr val="FF0000"/>
                  </a:solidFill>
                </a:rPr>
                <a:t>萬</a:t>
              </a:r>
              <a:endParaRPr lang="zh-TW" altLang="en-US" kern="0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直線單箭頭接點 19"/>
            <p:cNvCxnSpPr/>
            <p:nvPr/>
          </p:nvCxnSpPr>
          <p:spPr bwMode="auto">
            <a:xfrm>
              <a:off x="7879723" y="4282359"/>
              <a:ext cx="203916" cy="276761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1" name="群組 30"/>
          <p:cNvGrpSpPr/>
          <p:nvPr/>
        </p:nvGrpSpPr>
        <p:grpSpPr>
          <a:xfrm>
            <a:off x="6810777" y="4227186"/>
            <a:ext cx="1498243" cy="493121"/>
            <a:chOff x="6978202" y="3789237"/>
            <a:chExt cx="1498243" cy="493121"/>
          </a:xfrm>
        </p:grpSpPr>
        <p:sp>
          <p:nvSpPr>
            <p:cNvPr id="32" name="內容版面配置區 1"/>
            <p:cNvSpPr txBox="1">
              <a:spLocks/>
            </p:cNvSpPr>
            <p:nvPr/>
          </p:nvSpPr>
          <p:spPr bwMode="auto">
            <a:xfrm>
              <a:off x="7283002" y="3789237"/>
              <a:ext cx="1193443" cy="493121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1pPr>
              <a:lvl2pPr marL="742950" indent="-28575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n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2pPr>
              <a:lvl3pPr marL="1143000" indent="-228600" algn="l" rtl="0" fontAlgn="base">
                <a:lnSpc>
                  <a:spcPct val="120000"/>
                </a:lnSpc>
                <a:spcBef>
                  <a:spcPts val="648"/>
                </a:spcBef>
                <a:spcAft>
                  <a:spcPts val="0"/>
                </a:spcAft>
                <a:buClrTx/>
                <a:buSzPct val="75000"/>
                <a:buFont typeface="Wingdings" pitchFamily="2" charset="2"/>
                <a:buChar char="p"/>
                <a:defRPr lang="zh-TW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  <a:cs typeface="+mn-cs"/>
                </a:defRPr>
              </a:lvl3pPr>
              <a:lvl4pPr marL="16002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4pPr>
              <a:lvl5pPr marL="2057400" indent="-228600" algn="l" rtl="0" fontAlgn="base">
                <a:lnSpc>
                  <a:spcPct val="110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>
                    <a:lumMod val="75000"/>
                    <a:lumOff val="25000"/>
                  </a:schemeClr>
                </a:buClr>
                <a:buSzPct val="80000"/>
                <a:buFont typeface="Wingdings" pitchFamily="2" charset="2"/>
                <a:buChar char="§"/>
                <a:defRPr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ea typeface="微軟正黑體" panose="020B0604030504040204" pitchFamily="34" charset="-120"/>
                </a:defRPr>
              </a:lvl5pPr>
              <a:lvl6pPr marL="25146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30000"/>
                </a:spcBef>
                <a:spcAft>
                  <a:spcPct val="0"/>
                </a:spcAft>
                <a:buClr>
                  <a:srgbClr val="FF9900"/>
                </a:buClr>
                <a:buSzPct val="80000"/>
                <a:buFont typeface="Wingdings" pitchFamily="2" charset="2"/>
                <a:buChar char="§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None/>
              </a:pPr>
              <a:r>
                <a:rPr lang="en-US" altLang="zh-TW" kern="0" dirty="0" smtClean="0">
                  <a:solidFill>
                    <a:srgbClr val="FF0000"/>
                  </a:solidFill>
                </a:rPr>
                <a:t>117.5</a:t>
              </a:r>
              <a:r>
                <a:rPr lang="zh-TW" altLang="en-US" kern="0" dirty="0" smtClean="0">
                  <a:solidFill>
                    <a:srgbClr val="FF0000"/>
                  </a:solidFill>
                </a:rPr>
                <a:t>萬</a:t>
              </a:r>
              <a:endParaRPr lang="zh-TW" altLang="en-US" kern="0" dirty="0">
                <a:solidFill>
                  <a:srgbClr val="FF0000"/>
                </a:solidFill>
              </a:endParaRPr>
            </a:p>
          </p:txBody>
        </p:sp>
        <p:cxnSp>
          <p:nvCxnSpPr>
            <p:cNvPr id="33" name="直線單箭頭接點 32"/>
            <p:cNvCxnSpPr>
              <a:stCxn id="32" idx="1"/>
            </p:cNvCxnSpPr>
            <p:nvPr/>
          </p:nvCxnSpPr>
          <p:spPr bwMode="auto">
            <a:xfrm flipH="1" flipV="1">
              <a:off x="6978202" y="4035797"/>
              <a:ext cx="304800" cy="1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97957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296214" y="1187450"/>
            <a:ext cx="3142534" cy="5670550"/>
          </a:xfrm>
        </p:spPr>
        <p:txBody>
          <a:bodyPr/>
          <a:lstStyle/>
          <a:p>
            <a:r>
              <a:rPr lang="zh-TW" altLang="en-US" sz="1800" dirty="0" smtClean="0"/>
              <a:t>屋齡</a:t>
            </a:r>
            <a:r>
              <a:rPr lang="en-US" altLang="zh-TW" sz="1800" dirty="0" smtClean="0"/>
              <a:t>(Age)</a:t>
            </a:r>
          </a:p>
          <a:p>
            <a:pPr marL="457200" lvl="1" indent="0">
              <a:buNone/>
            </a:pPr>
            <a:r>
              <a:rPr lang="zh-TW" altLang="en-US" sz="1600" b="0" dirty="0"/>
              <a:t>分布主要集中在</a:t>
            </a:r>
            <a:r>
              <a:rPr lang="en-US" altLang="zh-TW" sz="1600" b="0" dirty="0"/>
              <a:t>10</a:t>
            </a:r>
            <a:r>
              <a:rPr lang="zh-TW" altLang="en-US" sz="1600" b="0" dirty="0"/>
              <a:t>年至</a:t>
            </a:r>
            <a:r>
              <a:rPr lang="en-US" altLang="zh-TW" sz="1600" b="0" dirty="0"/>
              <a:t>20</a:t>
            </a:r>
            <a:r>
              <a:rPr lang="zh-TW" altLang="en-US" sz="1600" b="0" dirty="0"/>
              <a:t>年間，其中新建案</a:t>
            </a:r>
            <a:r>
              <a:rPr lang="en-US" altLang="zh-TW" sz="1600" b="0" dirty="0"/>
              <a:t>(10</a:t>
            </a:r>
            <a:r>
              <a:rPr lang="zh-TW" altLang="en-US" sz="1600" b="0" dirty="0"/>
              <a:t>年以內</a:t>
            </a:r>
            <a:r>
              <a:rPr lang="en-US" altLang="zh-TW" sz="1600" b="0" dirty="0"/>
              <a:t>)</a:t>
            </a:r>
            <a:r>
              <a:rPr lang="zh-TW" altLang="en-US" sz="1600" b="0" dirty="0"/>
              <a:t>與老屋</a:t>
            </a:r>
            <a:r>
              <a:rPr lang="en-US" altLang="zh-TW" sz="1600" b="0" dirty="0"/>
              <a:t>(35</a:t>
            </a:r>
            <a:r>
              <a:rPr lang="zh-TW" altLang="en-US" sz="1600" b="0" dirty="0"/>
              <a:t>年以上</a:t>
            </a:r>
            <a:r>
              <a:rPr lang="en-US" altLang="zh-TW" sz="1600" b="0" dirty="0"/>
              <a:t>)</a:t>
            </a:r>
            <a:r>
              <a:rPr lang="zh-TW" altLang="en-US" sz="1600" b="0" dirty="0"/>
              <a:t>有價格較高的趨勢</a:t>
            </a:r>
            <a:endParaRPr lang="en-US" altLang="zh-TW" sz="1600" b="0" dirty="0"/>
          </a:p>
          <a:p>
            <a:r>
              <a:rPr lang="zh-TW" altLang="en-US" sz="1800" dirty="0"/>
              <a:t>與捷運站</a:t>
            </a:r>
            <a:r>
              <a:rPr lang="zh-TW" altLang="en-US" sz="1800" dirty="0" smtClean="0"/>
              <a:t>距離</a:t>
            </a:r>
            <a:r>
              <a:rPr lang="en-US" altLang="zh-TW" sz="1800" dirty="0" smtClean="0"/>
              <a:t>(D2MRT)</a:t>
            </a:r>
          </a:p>
          <a:p>
            <a:pPr marL="457200" lvl="1" indent="0">
              <a:buNone/>
            </a:pPr>
            <a:r>
              <a:rPr lang="zh-TW" altLang="en-US" sz="1600" b="0" dirty="0">
                <a:solidFill>
                  <a:srgbClr val="000000"/>
                </a:solidFill>
              </a:rPr>
              <a:t>明顯呈現正偏態</a:t>
            </a:r>
            <a:r>
              <a:rPr lang="zh-TW" altLang="en-US" sz="1600" b="0" dirty="0" smtClean="0">
                <a:solidFill>
                  <a:srgbClr val="000000"/>
                </a:solidFill>
              </a:rPr>
              <a:t>分布，同時距離捷運站越近，每坪價格越高，可以推測</a:t>
            </a:r>
            <a:r>
              <a:rPr lang="zh-TW" altLang="en-US" sz="1600" b="0" u="sng" dirty="0" smtClean="0">
                <a:solidFill>
                  <a:srgbClr val="000000"/>
                </a:solidFill>
              </a:rPr>
              <a:t>捷運作為交通功能與</a:t>
            </a:r>
            <a:r>
              <a:rPr lang="zh-TW" altLang="en-US" sz="1600" b="0" u="sng" dirty="0">
                <a:solidFill>
                  <a:srgbClr val="000000"/>
                </a:solidFill>
              </a:rPr>
              <a:t>商圈</a:t>
            </a:r>
            <a:r>
              <a:rPr lang="zh-TW" altLang="en-US" sz="1600" b="0" u="sng" dirty="0" smtClean="0">
                <a:solidFill>
                  <a:srgbClr val="000000"/>
                </a:solidFill>
              </a:rPr>
              <a:t>中心的影響</a:t>
            </a:r>
            <a:endParaRPr lang="zh-TW" altLang="en-US" sz="1600" b="0" u="sng" dirty="0">
              <a:solidFill>
                <a:srgbClr val="000000"/>
              </a:solidFill>
            </a:endParaRPr>
          </a:p>
          <a:p>
            <a:r>
              <a:rPr lang="zh-TW" altLang="en-US" sz="1800" dirty="0" smtClean="0"/>
              <a:t>便利商店數</a:t>
            </a:r>
            <a:endParaRPr lang="en-US" altLang="zh-TW" sz="1800" dirty="0" smtClean="0"/>
          </a:p>
          <a:p>
            <a:pPr marL="457200" lvl="1" indent="0">
              <a:buNone/>
            </a:pPr>
            <a:r>
              <a:rPr lang="zh-TW" altLang="en-US" sz="1600" b="0" dirty="0" smtClean="0"/>
              <a:t>分布較為平均，與每坪價格大致呈現</a:t>
            </a:r>
            <a:r>
              <a:rPr lang="zh-TW" altLang="en-US" sz="1600" b="0" u="sng" dirty="0" smtClean="0"/>
              <a:t>正相關性</a:t>
            </a:r>
          </a:p>
          <a:p>
            <a:r>
              <a:rPr lang="zh-TW" altLang="en-US" sz="1800" dirty="0"/>
              <a:t>交易</a:t>
            </a:r>
            <a:r>
              <a:rPr lang="zh-TW" altLang="en-US" sz="1800" dirty="0" smtClean="0"/>
              <a:t>月</a:t>
            </a:r>
            <a:endParaRPr lang="en-US" altLang="zh-TW" sz="1800" dirty="0" smtClean="0"/>
          </a:p>
          <a:p>
            <a:pPr marL="457200" lvl="1" indent="0">
              <a:buNone/>
            </a:pPr>
            <a:r>
              <a:rPr lang="zh-TW" altLang="en-US" sz="1600" b="0" dirty="0" smtClean="0"/>
              <a:t>跟</a:t>
            </a:r>
            <a:r>
              <a:rPr lang="zh-TW" altLang="en-US" sz="1600" b="0" dirty="0"/>
              <a:t>每坪</a:t>
            </a:r>
            <a:r>
              <a:rPr lang="zh-TW" altLang="en-US" sz="1600" b="0" dirty="0" smtClean="0"/>
              <a:t>價格</a:t>
            </a:r>
            <a:r>
              <a:rPr lang="zh-TW" altLang="en-US" sz="1600" b="0" u="sng" dirty="0" smtClean="0"/>
              <a:t>無明顯趨勢</a:t>
            </a:r>
            <a:endParaRPr lang="en-US" altLang="zh-TW" sz="1600" b="0" u="sng" dirty="0" smtClean="0"/>
          </a:p>
          <a:p>
            <a:endParaRPr lang="en-US" altLang="zh-TW" dirty="0"/>
          </a:p>
          <a:p>
            <a:endParaRPr lang="en-US" altLang="zh-TW" dirty="0" smtClean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資料探索 ── </a:t>
            </a:r>
            <a:r>
              <a:rPr lang="en-US" altLang="zh-TW" dirty="0"/>
              <a:t>Real estate valuation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CFB70C-68FF-486D-858C-B44EB4793726}" type="slidenum">
              <a:rPr lang="zh-TW" altLang="en-US" smtClean="0"/>
              <a:pPr/>
              <a:t>9</a:t>
            </a:fld>
            <a:endParaRPr lang="zh-TW" altLang="en-US"/>
          </a:p>
        </p:txBody>
      </p:sp>
      <p:grpSp>
        <p:nvGrpSpPr>
          <p:cNvPr id="9" name="群組 8"/>
          <p:cNvGrpSpPr>
            <a:grpSpLocks noChangeAspect="1"/>
          </p:cNvGrpSpPr>
          <p:nvPr/>
        </p:nvGrpSpPr>
        <p:grpSpPr>
          <a:xfrm>
            <a:off x="3445555" y="1168400"/>
            <a:ext cx="5393645" cy="5554372"/>
            <a:chOff x="2280165" y="50006"/>
            <a:chExt cx="7547490" cy="7772400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0165" y="154781"/>
              <a:ext cx="3829050" cy="3819525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27180" y="50006"/>
              <a:ext cx="3800475" cy="3924300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0165" y="3974306"/>
              <a:ext cx="3819525" cy="3848100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17655" y="3974306"/>
              <a:ext cx="3810000" cy="381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123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Level">
  <a:themeElements>
    <a:clrScheme name="Level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CRM temp_v1803_Calibri+正黑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光面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Level">
  <a:themeElements>
    <a:clrScheme name="沉穩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Level">
      <a:majorFont>
        <a:latin typeface="Arial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8575" cap="flat" cmpd="sng" algn="ctr">
          <a:solidFill>
            <a:schemeClr val="accent2">
              <a:lumMod val="50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1" i="0" u="none" strike="noStrike" cap="none" normalizeH="0" baseline="0" dirty="0" smtClean="0">
            <a:ln>
              <a:noFill/>
            </a:ln>
            <a:effectLst/>
            <a:latin typeface="Calibri" pitchFamily="34" charset="0"/>
            <a:ea typeface="微軟正黑體" pitchFamily="34" charset="-120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arrow"/>
          <a:tailEnd type="arrow"/>
        </a:ln>
        <a:effectLst/>
      </a:spPr>
      <a:bodyPr/>
      <a:lstStyle/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7_Level">
  <a:themeElements>
    <a:clrScheme name="Level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CRM temp_v1803_Calibri+正黑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光面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4C2C1A"/>
          </a:buClr>
          <a:buSzPct val="75000"/>
          <a:buFont typeface="Wingdings" pitchFamily="2" charset="2"/>
          <a:buChar char="p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35300</TotalTime>
  <Words>1939</Words>
  <Application>Microsoft Office PowerPoint</Application>
  <PresentationFormat>如螢幕大小 (4:3)</PresentationFormat>
  <Paragraphs>392</Paragraphs>
  <Slides>26</Slides>
  <Notes>7</Notes>
  <HiddenSlides>0</HiddenSlides>
  <MMClips>0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3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8" baseType="lpstr">
      <vt:lpstr>微軟正黑體</vt:lpstr>
      <vt:lpstr>新細明體</vt:lpstr>
      <vt:lpstr>標楷體</vt:lpstr>
      <vt:lpstr>Arial</vt:lpstr>
      <vt:lpstr>Calibri</vt:lpstr>
      <vt:lpstr>Times New Roman</vt:lpstr>
      <vt:lpstr>Verdana</vt:lpstr>
      <vt:lpstr>Wingdings</vt:lpstr>
      <vt:lpstr>2_Level</vt:lpstr>
      <vt:lpstr>1_Level</vt:lpstr>
      <vt:lpstr>7_Level</vt:lpstr>
      <vt:lpstr>封裝程式殼層物件</vt:lpstr>
      <vt:lpstr>新店區不動產價格分析</vt:lpstr>
      <vt:lpstr>Outline</vt:lpstr>
      <vt:lpstr>一、目標說明</vt:lpstr>
      <vt:lpstr>目標說明</vt:lpstr>
      <vt:lpstr>二、資料說明與探索</vt:lpstr>
      <vt:lpstr>資料說明</vt:lpstr>
      <vt:lpstr>資料探索 ── Real estate valuation</vt:lpstr>
      <vt:lpstr>資料探索 ── Real estate valuation</vt:lpstr>
      <vt:lpstr>資料探索 ── Real estate valuation</vt:lpstr>
      <vt:lpstr>資料探索 ── Real estate valuation</vt:lpstr>
      <vt:lpstr>資料探索 ── Real estate valuation</vt:lpstr>
      <vt:lpstr>小結</vt:lpstr>
      <vt:lpstr>三、GIS分析與新店概述</vt:lpstr>
      <vt:lpstr>新店概述</vt:lpstr>
      <vt:lpstr>新店市區──捷運步行距離</vt:lpstr>
      <vt:lpstr>新店市區──主要幹道</vt:lpstr>
      <vt:lpstr>新店市區──重要建案&amp;生活圈</vt:lpstr>
      <vt:lpstr>新店郊區──村里收入</vt:lpstr>
      <vt:lpstr>小結</vt:lpstr>
      <vt:lpstr>四、模型分析</vt:lpstr>
      <vt:lpstr>分析流程</vt:lpstr>
      <vt:lpstr>變數</vt:lpstr>
      <vt:lpstr>模型 &amp; 參數調整</vt:lpstr>
      <vt:lpstr>五、結論與展望</vt:lpstr>
      <vt:lpstr>結論與展望</vt:lpstr>
      <vt:lpstr>謝謝聆聽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</dc:title>
  <dc:creator>Scylla.Tsai_蔡依玲</dc:creator>
  <cp:lastModifiedBy>Gallon.Shih_施佳綸</cp:lastModifiedBy>
  <cp:revision>2331</cp:revision>
  <cp:lastPrinted>2017-11-22T08:45:04Z</cp:lastPrinted>
  <dcterms:created xsi:type="dcterms:W3CDTF">2017-09-12T01:21:17Z</dcterms:created>
  <dcterms:modified xsi:type="dcterms:W3CDTF">2021-05-18T09:10:26Z</dcterms:modified>
</cp:coreProperties>
</file>

<file path=docProps/thumbnail.jpeg>
</file>